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277"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40" d="100"/>
          <a:sy n="40" d="100"/>
        </p:scale>
        <p:origin x="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488A6-8E60-46E2-A2B9-E7A6ED7DF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32DB09-D7B1-4636-AB8A-65EAD5EEE1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63858B-18B8-49AB-AC5F-D075AAB5C60E}"/>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5" name="Footer Placeholder 4">
            <a:extLst>
              <a:ext uri="{FF2B5EF4-FFF2-40B4-BE49-F238E27FC236}">
                <a16:creationId xmlns:a16="http://schemas.microsoft.com/office/drawing/2014/main" id="{EF006435-36B1-4A28-8EE8-D6D1EEB05B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BDCC2A-67BF-4140-BB29-6C1151D4F6A9}"/>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331946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251E-28F5-413D-9218-362EE12F4F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10057C-5ADF-4C89-93BE-BACB72248A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2C6DEB-1297-43C0-9C00-940CE3523E5E}"/>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5" name="Footer Placeholder 4">
            <a:extLst>
              <a:ext uri="{FF2B5EF4-FFF2-40B4-BE49-F238E27FC236}">
                <a16:creationId xmlns:a16="http://schemas.microsoft.com/office/drawing/2014/main" id="{E8C28A20-FB53-4153-87A4-7560636C7E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E25908-D1A5-4B81-90DF-FEEDDE58B674}"/>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109189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F3B3F8-C679-4225-B32E-09C20CB9A5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A080B2-8DF3-49BC-B84E-3874BE8F05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F55AE3-5056-415D-BE38-E18A7D755630}"/>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5" name="Footer Placeholder 4">
            <a:extLst>
              <a:ext uri="{FF2B5EF4-FFF2-40B4-BE49-F238E27FC236}">
                <a16:creationId xmlns:a16="http://schemas.microsoft.com/office/drawing/2014/main" id="{95A61CCD-9BC7-4CD7-A611-5F87F931A7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161EBC-41A0-46C4-B9CB-1A0798DEE23F}"/>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55279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4F7E-95DD-46CB-B753-AEEB2D3513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367B75-30D3-403A-AC0F-B3F55BD09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B46671-EA5E-4BCF-AD2E-08BDCEECE8CA}"/>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5" name="Footer Placeholder 4">
            <a:extLst>
              <a:ext uri="{FF2B5EF4-FFF2-40B4-BE49-F238E27FC236}">
                <a16:creationId xmlns:a16="http://schemas.microsoft.com/office/drawing/2014/main" id="{283E48E2-6F09-4F59-A96C-5235E7FBDE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9AF024-28A0-40FC-A626-A252D0927864}"/>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1648524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D33C2-4E74-4349-9402-57C0640A6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29BEFC0-9A4B-4A47-AC64-362D8D9119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18E2C5-6B1D-4A84-A60C-D3D861D6FBCF}"/>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5" name="Footer Placeholder 4">
            <a:extLst>
              <a:ext uri="{FF2B5EF4-FFF2-40B4-BE49-F238E27FC236}">
                <a16:creationId xmlns:a16="http://schemas.microsoft.com/office/drawing/2014/main" id="{930A9BBF-9EC4-4D78-8C7F-9CA6B55E6E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E31247-65EE-4771-97D5-7D6B7000D9E6}"/>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223877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2C89D-969B-42F9-A718-36EE0DDDBA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CD339A-7BE9-4BF1-9FD3-117D96D3A4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CC9AC8-D1AE-4EBB-801A-9D04B4290A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F0F882-6DA9-4C4C-A256-C2AC5ECA4CB1}"/>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6" name="Footer Placeholder 5">
            <a:extLst>
              <a:ext uri="{FF2B5EF4-FFF2-40B4-BE49-F238E27FC236}">
                <a16:creationId xmlns:a16="http://schemas.microsoft.com/office/drawing/2014/main" id="{5D549DFD-E980-4E4C-87F2-B2B1ABC36B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6A9A5B-A166-4CD4-9554-154466344A15}"/>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4197276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9457-2FBB-44C3-8936-E5532E4832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28A572-EA64-419B-AAA8-B97158D770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A780DC-DE0F-42D4-9BDF-66DBFF7648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340050-52EA-49C8-BF31-BDC9F8FC96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450DFF-1953-4CC2-A99E-93C6A2EA21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50E3B6-55A4-4AAE-9793-69D09315544F}"/>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8" name="Footer Placeholder 7">
            <a:extLst>
              <a:ext uri="{FF2B5EF4-FFF2-40B4-BE49-F238E27FC236}">
                <a16:creationId xmlns:a16="http://schemas.microsoft.com/office/drawing/2014/main" id="{FC66A964-B511-47E7-BCD0-71EC963EA2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8547F4-67F7-4F06-A06D-542E889F1AF6}"/>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3422230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D6C0-7290-4E7F-8DB5-ED20610FDE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9DFEB0-90DC-4345-A3AA-3AEFCC7B5CCB}"/>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4" name="Footer Placeholder 3">
            <a:extLst>
              <a:ext uri="{FF2B5EF4-FFF2-40B4-BE49-F238E27FC236}">
                <a16:creationId xmlns:a16="http://schemas.microsoft.com/office/drawing/2014/main" id="{400FDD19-1618-4CD8-84B5-1821678CB5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F0F579-04B9-4D03-99C9-503165A7C130}"/>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393343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1C3FB3-645D-41D8-980F-6ECB3BA87E04}"/>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3" name="Footer Placeholder 2">
            <a:extLst>
              <a:ext uri="{FF2B5EF4-FFF2-40B4-BE49-F238E27FC236}">
                <a16:creationId xmlns:a16="http://schemas.microsoft.com/office/drawing/2014/main" id="{9EE4513B-5BCE-4D44-AF41-E10FF9FD831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2E5CCA-CC15-482D-8B13-B2A574522733}"/>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183561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EFC4E-6A45-416D-A510-5111EE4912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CAF5B6B-482C-4AC5-B4EC-8223A7C03A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F1E7C1-28BD-4766-85A9-4F5C5C1EE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0DB248-0EB3-45B4-A18A-A87FD203A171}"/>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6" name="Footer Placeholder 5">
            <a:extLst>
              <a:ext uri="{FF2B5EF4-FFF2-40B4-BE49-F238E27FC236}">
                <a16:creationId xmlns:a16="http://schemas.microsoft.com/office/drawing/2014/main" id="{B3315558-E797-44E1-9872-414C6C2317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3CEFF3-02F6-47F3-BB96-C534B2691878}"/>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404419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E227-FD25-4488-90E2-4332AAA741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3675C5-968C-4161-9A16-D986C6DC2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971DC4A-65EB-4F04-BDBC-DD3DCFA9C8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7CAC54-4A76-4813-9D9D-DFBBD8A28D7A}"/>
              </a:ext>
            </a:extLst>
          </p:cNvPr>
          <p:cNvSpPr>
            <a:spLocks noGrp="1"/>
          </p:cNvSpPr>
          <p:nvPr>
            <p:ph type="dt" sz="half" idx="10"/>
          </p:nvPr>
        </p:nvSpPr>
        <p:spPr/>
        <p:txBody>
          <a:bodyPr/>
          <a:lstStyle/>
          <a:p>
            <a:fld id="{44B92574-1F44-4967-A81F-FFCE9DA88F39}" type="datetimeFigureOut">
              <a:rPr lang="en-GB" smtClean="0"/>
              <a:t>08/11/2020</a:t>
            </a:fld>
            <a:endParaRPr lang="en-GB"/>
          </a:p>
        </p:txBody>
      </p:sp>
      <p:sp>
        <p:nvSpPr>
          <p:cNvPr id="6" name="Footer Placeholder 5">
            <a:extLst>
              <a:ext uri="{FF2B5EF4-FFF2-40B4-BE49-F238E27FC236}">
                <a16:creationId xmlns:a16="http://schemas.microsoft.com/office/drawing/2014/main" id="{46152DBB-4FEB-4E01-89DA-9E4AF61436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299C3C-9492-4DCE-85E9-BA3CE24DE095}"/>
              </a:ext>
            </a:extLst>
          </p:cNvPr>
          <p:cNvSpPr>
            <a:spLocks noGrp="1"/>
          </p:cNvSpPr>
          <p:nvPr>
            <p:ph type="sldNum" sz="quarter" idx="12"/>
          </p:nvPr>
        </p:nvSpPr>
        <p:spPr/>
        <p:txBody>
          <a:bodyPr/>
          <a:lstStyle/>
          <a:p>
            <a:fld id="{8CF96F36-55F4-46C8-B0C3-EA5FC5B2E141}" type="slidenum">
              <a:rPr lang="en-GB" smtClean="0"/>
              <a:t>‹#›</a:t>
            </a:fld>
            <a:endParaRPr lang="en-GB"/>
          </a:p>
        </p:txBody>
      </p:sp>
    </p:spTree>
    <p:extLst>
      <p:ext uri="{BB962C8B-B14F-4D97-AF65-F5344CB8AC3E}">
        <p14:creationId xmlns:p14="http://schemas.microsoft.com/office/powerpoint/2010/main" val="340676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9BC93F-DA8B-4062-948C-6EF218942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52D43E-8C87-4B0C-9D56-4EC96762CE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58E32A-BA6C-434D-82B5-A9E3382ABD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92574-1F44-4967-A81F-FFCE9DA88F39}" type="datetimeFigureOut">
              <a:rPr lang="en-GB" smtClean="0"/>
              <a:t>08/11/2020</a:t>
            </a:fld>
            <a:endParaRPr lang="en-GB"/>
          </a:p>
        </p:txBody>
      </p:sp>
      <p:sp>
        <p:nvSpPr>
          <p:cNvPr id="5" name="Footer Placeholder 4">
            <a:extLst>
              <a:ext uri="{FF2B5EF4-FFF2-40B4-BE49-F238E27FC236}">
                <a16:creationId xmlns:a16="http://schemas.microsoft.com/office/drawing/2014/main" id="{CBF1F479-D3B0-4AB0-84D6-283B8A006C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4736D6-FC6B-4CC7-9B9C-0731061D4D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96F36-55F4-46C8-B0C3-EA5FC5B2E141}" type="slidenum">
              <a:rPr lang="en-GB" smtClean="0"/>
              <a:t>‹#›</a:t>
            </a:fld>
            <a:endParaRPr lang="en-GB"/>
          </a:p>
        </p:txBody>
      </p:sp>
    </p:spTree>
    <p:extLst>
      <p:ext uri="{BB962C8B-B14F-4D97-AF65-F5344CB8AC3E}">
        <p14:creationId xmlns:p14="http://schemas.microsoft.com/office/powerpoint/2010/main" val="1425913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93843879-6ED7-452F-861D-00B68CD09395}"/>
              </a:ext>
            </a:extLst>
          </p:cNvPr>
          <p:cNvSpPr>
            <a:spLocks noGrp="1" noChangeArrowheads="1"/>
          </p:cNvSpPr>
          <p:nvPr>
            <p:ph type="subTitle" idx="1"/>
          </p:nvPr>
        </p:nvSpPr>
        <p:spPr>
          <a:xfrm>
            <a:off x="6746627" y="4750893"/>
            <a:ext cx="4645250" cy="1147863"/>
          </a:xfrm>
        </p:spPr>
        <p:txBody>
          <a:bodyPr anchor="t">
            <a:noAutofit/>
          </a:bodyPr>
          <a:lstStyle/>
          <a:p>
            <a:pPr algn="l"/>
            <a:r>
              <a:rPr lang="en-US" altLang="en-US" sz="4000" dirty="0"/>
              <a:t>Theme: week beginning 9.11.20</a:t>
            </a:r>
          </a:p>
        </p:txBody>
      </p:sp>
      <p:sp>
        <p:nvSpPr>
          <p:cNvPr id="71" name="Freeform: Shape 7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See the source image">
            <a:extLst>
              <a:ext uri="{FF2B5EF4-FFF2-40B4-BE49-F238E27FC236}">
                <a16:creationId xmlns:a16="http://schemas.microsoft.com/office/drawing/2014/main" id="{82ABCAEF-1A86-4FEF-98AB-0828979C5F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717" r="-3" b="4638"/>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232038908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a:extLst>
              <a:ext uri="{FF2B5EF4-FFF2-40B4-BE49-F238E27FC236}">
                <a16:creationId xmlns:a16="http://schemas.microsoft.com/office/drawing/2014/main" id="{3824B730-EA93-4188-A65D-A99ADF050301}"/>
              </a:ext>
            </a:extLst>
          </p:cNvPr>
          <p:cNvSpPr>
            <a:spLocks noGrp="1" noChangeArrowheads="1"/>
          </p:cNvSpPr>
          <p:nvPr>
            <p:ph type="ctrTitle"/>
          </p:nvPr>
        </p:nvSpPr>
        <p:spPr>
          <a:xfrm>
            <a:off x="2135188" y="633412"/>
            <a:ext cx="7772400" cy="1470025"/>
          </a:xfrm>
        </p:spPr>
        <p:txBody>
          <a:bodyPr anchor="ctr">
            <a:normAutofit/>
          </a:bodyPr>
          <a:lstStyle/>
          <a:p>
            <a:r>
              <a:rPr lang="en-US" altLang="en-US" sz="2800" dirty="0"/>
              <a:t>Theme: week beginning 9.11.20</a:t>
            </a:r>
          </a:p>
        </p:txBody>
      </p:sp>
      <p:sp>
        <p:nvSpPr>
          <p:cNvPr id="27653" name="Rectangle 5">
            <a:extLst>
              <a:ext uri="{FF2B5EF4-FFF2-40B4-BE49-F238E27FC236}">
                <a16:creationId xmlns:a16="http://schemas.microsoft.com/office/drawing/2014/main" id="{52BE7966-EF13-4430-823D-C52D4E35D483}"/>
              </a:ext>
            </a:extLst>
          </p:cNvPr>
          <p:cNvSpPr>
            <a:spLocks noGrp="1" noChangeArrowheads="1"/>
          </p:cNvSpPr>
          <p:nvPr>
            <p:ph type="subTitle" idx="1"/>
          </p:nvPr>
        </p:nvSpPr>
        <p:spPr>
          <a:xfrm>
            <a:off x="2024857" y="1973262"/>
            <a:ext cx="7993062" cy="1296987"/>
          </a:xfrm>
        </p:spPr>
        <p:txBody>
          <a:bodyPr>
            <a:noAutofit/>
          </a:bodyPr>
          <a:lstStyle/>
          <a:p>
            <a:pPr algn="l"/>
            <a:r>
              <a:rPr lang="en-GB" altLang="en-US" sz="4000" dirty="0"/>
              <a:t>How do we know what happened in the Great Fire? </a:t>
            </a:r>
            <a:endParaRPr lang="en-US" altLang="en-US" sz="4000" dirty="0"/>
          </a:p>
        </p:txBody>
      </p:sp>
      <p:sp>
        <p:nvSpPr>
          <p:cNvPr id="27654" name="Rectangle 6">
            <a:extLst>
              <a:ext uri="{FF2B5EF4-FFF2-40B4-BE49-F238E27FC236}">
                <a16:creationId xmlns:a16="http://schemas.microsoft.com/office/drawing/2014/main" id="{EE262201-F0B8-4094-B926-715378E6B35F}"/>
              </a:ext>
            </a:extLst>
          </p:cNvPr>
          <p:cNvSpPr>
            <a:spLocks noChangeArrowheads="1"/>
          </p:cNvSpPr>
          <p:nvPr/>
        </p:nvSpPr>
        <p:spPr bwMode="auto">
          <a:xfrm>
            <a:off x="2114550" y="3566318"/>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pPr algn="l"/>
            <a:r>
              <a:rPr lang="en-US" altLang="en-US" sz="3200" dirty="0">
                <a:solidFill>
                  <a:srgbClr val="CC3300"/>
                </a:solidFill>
              </a:rPr>
              <a:t>What is an eyewitness?</a:t>
            </a:r>
            <a:endParaRPr lang="en-US" altLang="en-US" sz="3200" i="1" dirty="0">
              <a:solidFill>
                <a:schemeClr val="accent2"/>
              </a:solidFill>
            </a:endParaRPr>
          </a:p>
        </p:txBody>
      </p:sp>
      <p:sp>
        <p:nvSpPr>
          <p:cNvPr id="27655" name="Rectangle 7">
            <a:extLst>
              <a:ext uri="{FF2B5EF4-FFF2-40B4-BE49-F238E27FC236}">
                <a16:creationId xmlns:a16="http://schemas.microsoft.com/office/drawing/2014/main" id="{04F90E94-171E-43C7-A6DA-8C00D1DFF941}"/>
              </a:ext>
            </a:extLst>
          </p:cNvPr>
          <p:cNvSpPr>
            <a:spLocks noChangeArrowheads="1"/>
          </p:cNvSpPr>
          <p:nvPr/>
        </p:nvSpPr>
        <p:spPr bwMode="auto">
          <a:xfrm>
            <a:off x="2135188" y="4478254"/>
            <a:ext cx="820896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chemeClr val="accent2"/>
                </a:solidFill>
              </a:rPr>
              <a:t>How can an eyewitness help us to know what happened in the past?</a:t>
            </a:r>
            <a:endParaRPr lang="en-US" altLang="en-US">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strips(downRight)">
                                      <p:cBhvr>
                                        <p:cTn id="7" dur="500"/>
                                        <p:tgtEl>
                                          <p:spTgt spid="276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5"/>
                                        </p:tgtEl>
                                        <p:attrNameLst>
                                          <p:attrName>style.visibility</p:attrName>
                                        </p:attrNameLst>
                                      </p:cBhvr>
                                      <p:to>
                                        <p:strVal val="visible"/>
                                      </p:to>
                                    </p:set>
                                    <p:animEffect transition="in" filter="strips(downRight)">
                                      <p:cBhvr>
                                        <p:cTn id="12"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9">
            <a:extLst>
              <a:ext uri="{FF2B5EF4-FFF2-40B4-BE49-F238E27FC236}">
                <a16:creationId xmlns:a16="http://schemas.microsoft.com/office/drawing/2014/main" id="{1B3E45ED-E360-4027-AD6B-7B946A2739B2}"/>
              </a:ext>
            </a:extLst>
          </p:cNvPr>
          <p:cNvGrpSpPr>
            <a:grpSpLocks noChangeAspect="1"/>
          </p:cNvGrpSpPr>
          <p:nvPr/>
        </p:nvGrpSpPr>
        <p:grpSpPr bwMode="auto">
          <a:xfrm rot="-5400000">
            <a:off x="3788568" y="-827674"/>
            <a:ext cx="4614862" cy="6840537"/>
            <a:chOff x="2415" y="1008"/>
            <a:chExt cx="929" cy="1377"/>
          </a:xfrm>
        </p:grpSpPr>
        <p:sp>
          <p:nvSpPr>
            <p:cNvPr id="8" name="AutoShape 8">
              <a:extLst>
                <a:ext uri="{FF2B5EF4-FFF2-40B4-BE49-F238E27FC236}">
                  <a16:creationId xmlns:a16="http://schemas.microsoft.com/office/drawing/2014/main" id="{02891F45-525A-45F5-BAF1-BBD6BC0E2DB4}"/>
                </a:ext>
              </a:extLst>
            </p:cNvPr>
            <p:cNvSpPr>
              <a:spLocks noChangeAspect="1" noChangeArrowheads="1" noTextEdit="1"/>
            </p:cNvSpPr>
            <p:nvPr/>
          </p:nvSpPr>
          <p:spPr bwMode="auto">
            <a:xfrm>
              <a:off x="2415" y="1008"/>
              <a:ext cx="929" cy="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9" name="Picture 10">
              <a:extLst>
                <a:ext uri="{FF2B5EF4-FFF2-40B4-BE49-F238E27FC236}">
                  <a16:creationId xmlns:a16="http://schemas.microsoft.com/office/drawing/2014/main" id="{16F02550-BD6C-4CF6-BF53-D7C4069D6C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5" y="1008"/>
              <a:ext cx="931" cy="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a:extLst>
              <a:ext uri="{FF2B5EF4-FFF2-40B4-BE49-F238E27FC236}">
                <a16:creationId xmlns:a16="http://schemas.microsoft.com/office/drawing/2014/main" id="{7E09CC58-2793-46D4-81BC-8D0F11E0E60A}"/>
              </a:ext>
            </a:extLst>
          </p:cNvPr>
          <p:cNvSpPr txBox="1"/>
          <p:nvPr/>
        </p:nvSpPr>
        <p:spPr>
          <a:xfrm>
            <a:off x="3047999" y="5138656"/>
            <a:ext cx="6096000" cy="984244"/>
          </a:xfrm>
          <a:prstGeom prst="rect">
            <a:avLst/>
          </a:prstGeom>
          <a:noFill/>
        </p:spPr>
        <p:txBody>
          <a:bodyPr wrap="square">
            <a:spAutoFit/>
          </a:bodyPr>
          <a:lstStyle/>
          <a:p>
            <a:pPr eaLnBrk="1" hangingPunct="1">
              <a:lnSpc>
                <a:spcPct val="80000"/>
              </a:lnSpc>
            </a:pPr>
            <a:r>
              <a:rPr lang="en-US" altLang="en-US" sz="1800" b="1" dirty="0"/>
              <a:t>Panicking citizens seek to save their possessions as the flames sweep towards them</a:t>
            </a:r>
            <a:r>
              <a:rPr lang="en-US" altLang="en-US" sz="1800" dirty="0"/>
              <a:t>,</a:t>
            </a:r>
          </a:p>
          <a:p>
            <a:pPr eaLnBrk="1" hangingPunct="1">
              <a:lnSpc>
                <a:spcPct val="80000"/>
              </a:lnSpc>
            </a:pPr>
            <a:r>
              <a:rPr lang="en-US" altLang="en-US" sz="1800" b="1" dirty="0"/>
              <a:t>2–6 September 1666        </a:t>
            </a:r>
            <a:r>
              <a:rPr lang="en-US" altLang="en-US" sz="1800" dirty="0"/>
              <a:t>[picture by unnamed artist in The Mirror, 5 October 1840]</a:t>
            </a:r>
          </a:p>
        </p:txBody>
      </p:sp>
      <p:sp>
        <p:nvSpPr>
          <p:cNvPr id="12" name="Rectangle 11">
            <a:extLst>
              <a:ext uri="{FF2B5EF4-FFF2-40B4-BE49-F238E27FC236}">
                <a16:creationId xmlns:a16="http://schemas.microsoft.com/office/drawing/2014/main" id="{E594857C-237B-4FFD-B7A9-0B1DCCD7FBDA}"/>
              </a:ext>
            </a:extLst>
          </p:cNvPr>
          <p:cNvSpPr>
            <a:spLocks noGrp="1" noChangeArrowheads="1"/>
          </p:cNvSpPr>
          <p:nvPr>
            <p:ph type="title"/>
          </p:nvPr>
        </p:nvSpPr>
        <p:spPr>
          <a:xfrm>
            <a:off x="2812547" y="6244050"/>
            <a:ext cx="6566903" cy="338722"/>
          </a:xfrm>
          <a:noFill/>
        </p:spPr>
        <p:txBody>
          <a:bodyPr>
            <a:normAutofit fontScale="90000"/>
          </a:bodyPr>
          <a:lstStyle/>
          <a:p>
            <a:pPr eaLnBrk="1" hangingPunct="1"/>
            <a:r>
              <a:rPr lang="en-US" altLang="en-US" sz="4000" dirty="0">
                <a:solidFill>
                  <a:schemeClr val="accent2"/>
                </a:solidFill>
              </a:rPr>
              <a:t>What does this eyewitness see?</a:t>
            </a:r>
          </a:p>
        </p:txBody>
      </p:sp>
    </p:spTree>
    <p:extLst>
      <p:ext uri="{BB962C8B-B14F-4D97-AF65-F5344CB8AC3E}">
        <p14:creationId xmlns:p14="http://schemas.microsoft.com/office/powerpoint/2010/main" val="66447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C27EFD51-CFA4-46EF-81C4-23CF1134AE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608" y="1676985"/>
            <a:ext cx="3192463"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9">
            <a:extLst>
              <a:ext uri="{FF2B5EF4-FFF2-40B4-BE49-F238E27FC236}">
                <a16:creationId xmlns:a16="http://schemas.microsoft.com/office/drawing/2014/main" id="{683A5E22-3019-4E4A-9A49-57160F64D7A7}"/>
              </a:ext>
            </a:extLst>
          </p:cNvPr>
          <p:cNvSpPr>
            <a:spLocks noChangeArrowheads="1" noChangeShapeType="1" noTextEdit="1"/>
          </p:cNvSpPr>
          <p:nvPr/>
        </p:nvSpPr>
        <p:spPr bwMode="auto">
          <a:xfrm>
            <a:off x="4279733" y="595897"/>
            <a:ext cx="3162300" cy="7048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40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rPr>
              <a:t>Samuel Pepys</a:t>
            </a:r>
          </a:p>
        </p:txBody>
      </p:sp>
      <p:sp>
        <p:nvSpPr>
          <p:cNvPr id="6" name="Text Box 10">
            <a:extLst>
              <a:ext uri="{FF2B5EF4-FFF2-40B4-BE49-F238E27FC236}">
                <a16:creationId xmlns:a16="http://schemas.microsoft.com/office/drawing/2014/main" id="{3ADCE65B-5121-41D4-84AA-47E4A474391A}"/>
              </a:ext>
            </a:extLst>
          </p:cNvPr>
          <p:cNvSpPr txBox="1">
            <a:spLocks noChangeArrowheads="1"/>
          </p:cNvSpPr>
          <p:nvPr/>
        </p:nvSpPr>
        <p:spPr bwMode="auto">
          <a:xfrm>
            <a:off x="5935496" y="1603960"/>
            <a:ext cx="42481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en-GB" altLang="en-US"/>
              <a:t>We know about the Great Fire through the diary of a man called Samuel Pepys.</a:t>
            </a:r>
            <a:r>
              <a:rPr lang="en-GB" altLang="en-US" sz="1800">
                <a:latin typeface="Arial" panose="020B0604020202020204" pitchFamily="34" charset="0"/>
              </a:rPr>
              <a:t> </a:t>
            </a:r>
            <a:endParaRPr lang="en-GB" altLang="en-US" i="1">
              <a:solidFill>
                <a:schemeClr val="tx2"/>
              </a:solidFill>
            </a:endParaRPr>
          </a:p>
        </p:txBody>
      </p:sp>
      <p:sp>
        <p:nvSpPr>
          <p:cNvPr id="7" name="Rectangle 13">
            <a:extLst>
              <a:ext uri="{FF2B5EF4-FFF2-40B4-BE49-F238E27FC236}">
                <a16:creationId xmlns:a16="http://schemas.microsoft.com/office/drawing/2014/main" id="{EED6EA53-0C5F-4DDE-B656-6FE401F0107D}"/>
              </a:ext>
            </a:extLst>
          </p:cNvPr>
          <p:cNvSpPr>
            <a:spLocks noChangeArrowheads="1"/>
          </p:cNvSpPr>
          <p:nvPr/>
        </p:nvSpPr>
        <p:spPr bwMode="auto">
          <a:xfrm>
            <a:off x="5935496" y="2972385"/>
            <a:ext cx="2613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en-US" altLang="en-US">
                <a:solidFill>
                  <a:schemeClr val="tx2"/>
                </a:solidFill>
              </a:rPr>
              <a:t>What is a diary?</a:t>
            </a:r>
            <a:r>
              <a:rPr lang="en-US" altLang="en-US"/>
              <a:t> </a:t>
            </a:r>
          </a:p>
        </p:txBody>
      </p:sp>
      <p:sp>
        <p:nvSpPr>
          <p:cNvPr id="8" name="Rectangle 14">
            <a:extLst>
              <a:ext uri="{FF2B5EF4-FFF2-40B4-BE49-F238E27FC236}">
                <a16:creationId xmlns:a16="http://schemas.microsoft.com/office/drawing/2014/main" id="{96422649-45AA-4927-8FCB-08FBA81C8C33}"/>
              </a:ext>
            </a:extLst>
          </p:cNvPr>
          <p:cNvSpPr>
            <a:spLocks noChangeArrowheads="1"/>
          </p:cNvSpPr>
          <p:nvPr/>
        </p:nvSpPr>
        <p:spPr bwMode="auto">
          <a:xfrm>
            <a:off x="5935496" y="3620085"/>
            <a:ext cx="41751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en-US" altLang="en-US">
                <a:solidFill>
                  <a:schemeClr val="tx2"/>
                </a:solidFill>
              </a:rPr>
              <a:t>Is a diary fact or fiction? What sort of information do people keep in diaries. </a:t>
            </a:r>
          </a:p>
        </p:txBody>
      </p:sp>
      <p:sp>
        <p:nvSpPr>
          <p:cNvPr id="9" name="Rectangle 15">
            <a:extLst>
              <a:ext uri="{FF2B5EF4-FFF2-40B4-BE49-F238E27FC236}">
                <a16:creationId xmlns:a16="http://schemas.microsoft.com/office/drawing/2014/main" id="{334F236E-63EB-472F-B5B1-C2FB9EE627E1}"/>
              </a:ext>
            </a:extLst>
          </p:cNvPr>
          <p:cNvSpPr>
            <a:spLocks noChangeArrowheads="1"/>
          </p:cNvSpPr>
          <p:nvPr/>
        </p:nvSpPr>
        <p:spPr bwMode="auto">
          <a:xfrm>
            <a:off x="5935496" y="5132972"/>
            <a:ext cx="431958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en-US" altLang="en-US">
                <a:solidFill>
                  <a:schemeClr val="tx2"/>
                </a:solidFill>
              </a:rPr>
              <a:t>Why might diaries from the past be useful to us today?</a:t>
            </a:r>
            <a:br>
              <a:rPr lang="en-US" altLang="en-US">
                <a:solidFill>
                  <a:schemeClr val="tx2"/>
                </a:solidFill>
              </a:rPr>
            </a:br>
            <a:endParaRPr lang="en-US" altLang="en-US">
              <a:solidFill>
                <a:schemeClr val="tx2"/>
              </a:solidFill>
            </a:endParaRPr>
          </a:p>
        </p:txBody>
      </p:sp>
    </p:spTree>
    <p:extLst>
      <p:ext uri="{BB962C8B-B14F-4D97-AF65-F5344CB8AC3E}">
        <p14:creationId xmlns:p14="http://schemas.microsoft.com/office/powerpoint/2010/main" val="422351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4">
            <a:extLst>
              <a:ext uri="{FF2B5EF4-FFF2-40B4-BE49-F238E27FC236}">
                <a16:creationId xmlns:a16="http://schemas.microsoft.com/office/drawing/2014/main" id="{032BDBD1-4FBF-457E-9F3B-3D257B409965}"/>
              </a:ext>
            </a:extLst>
          </p:cNvPr>
          <p:cNvSpPr>
            <a:spLocks noChangeArrowheads="1" noChangeShapeType="1" noTextEdit="1"/>
          </p:cNvSpPr>
          <p:nvPr/>
        </p:nvSpPr>
        <p:spPr bwMode="auto">
          <a:xfrm>
            <a:off x="3971131" y="508334"/>
            <a:ext cx="4249737" cy="6381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rPr>
              <a:t>Samuel Pepys' Diary</a:t>
            </a:r>
          </a:p>
        </p:txBody>
      </p:sp>
      <p:sp>
        <p:nvSpPr>
          <p:cNvPr id="3" name="Rectangle 15">
            <a:extLst>
              <a:ext uri="{FF2B5EF4-FFF2-40B4-BE49-F238E27FC236}">
                <a16:creationId xmlns:a16="http://schemas.microsoft.com/office/drawing/2014/main" id="{6943A99D-4EE0-4BB7-BD06-72C7493F1140}"/>
              </a:ext>
            </a:extLst>
          </p:cNvPr>
          <p:cNvSpPr>
            <a:spLocks noChangeArrowheads="1"/>
          </p:cNvSpPr>
          <p:nvPr/>
        </p:nvSpPr>
        <p:spPr bwMode="auto">
          <a:xfrm>
            <a:off x="1883568" y="1516397"/>
            <a:ext cx="8281988"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en-GB" altLang="en-US" sz="3200" u="sng">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2</a:t>
            </a:r>
            <a:r>
              <a:rPr lang="en-GB" altLang="en-US" sz="3200" u="sng" baseline="30000">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nd</a:t>
            </a:r>
            <a:r>
              <a:rPr lang="en-GB" altLang="en-US" sz="3200" u="sng">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 September 1666</a:t>
            </a:r>
          </a:p>
          <a:p>
            <a:pPr eaLnBrk="1" hangingPunct="1"/>
            <a:endParaRPr lang="en-GB" altLang="en-US" sz="1000" u="sng">
              <a:solidFill>
                <a:srgbClr val="996633"/>
              </a:solidFill>
              <a:latin typeface="Blackadder ITC" panose="04020505051007020D02" pitchFamily="82" charset="0"/>
              <a:ea typeface="Times New Roman" panose="02020603050405020304" pitchFamily="18" charset="0"/>
              <a:cs typeface="Comic Sans MS" panose="030F0702030302020204" pitchFamily="66" charset="0"/>
            </a:endParaRPr>
          </a:p>
          <a:p>
            <a:r>
              <a:rPr lang="en-GB" altLang="en-US" sz="3200" b="1">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So I made myself ready presently, and walked to the Tower…and there I did see the houses at the end of the bridge all on fire.</a:t>
            </a:r>
            <a:r>
              <a:rPr lang="en-GB" altLang="en-US" sz="3200" b="1">
                <a:latin typeface="Blackadder ITC" panose="04020505051007020D02" pitchFamily="82" charset="0"/>
                <a:ea typeface="Times New Roman" panose="02020603050405020304" pitchFamily="18" charset="0"/>
                <a:cs typeface="Comic Sans MS" panose="030F0702030302020204" pitchFamily="66" charset="0"/>
              </a:rPr>
              <a:t> </a:t>
            </a:r>
          </a:p>
        </p:txBody>
      </p:sp>
      <p:sp>
        <p:nvSpPr>
          <p:cNvPr id="4" name="Rectangle 17">
            <a:extLst>
              <a:ext uri="{FF2B5EF4-FFF2-40B4-BE49-F238E27FC236}">
                <a16:creationId xmlns:a16="http://schemas.microsoft.com/office/drawing/2014/main" id="{C473BC4D-2BE1-40C8-AAB2-D3DAB007A50E}"/>
              </a:ext>
            </a:extLst>
          </p:cNvPr>
          <p:cNvSpPr>
            <a:spLocks noChangeArrowheads="1"/>
          </p:cNvSpPr>
          <p:nvPr/>
        </p:nvSpPr>
        <p:spPr bwMode="auto">
          <a:xfrm>
            <a:off x="1883568" y="3892884"/>
            <a:ext cx="8424863"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en-GB" altLang="en-US" sz="3200" dirty="0">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So down [I went], with my heart full of trouble, to the Lieutenant of the Tower, who tells me that it began this morning in the King's baker's house in Pudding Lane, and that it hath burned St. Magnus's Church and most part of Fish Street already. So I rode down to the waterside…</a:t>
            </a:r>
            <a:endParaRPr lang="en-GB" altLang="en-US" sz="3200" dirty="0">
              <a:latin typeface="Blackadder ITC" panose="04020505051007020D02" pitchFamily="82" charset="0"/>
              <a:ea typeface="Times New Roman" panose="02020603050405020304" pitchFamily="18" charset="0"/>
              <a:cs typeface="Comic Sans MS" panose="030F0702030302020204" pitchFamily="66" charset="0"/>
            </a:endParaRPr>
          </a:p>
        </p:txBody>
      </p:sp>
    </p:spTree>
    <p:extLst>
      <p:ext uri="{BB962C8B-B14F-4D97-AF65-F5344CB8AC3E}">
        <p14:creationId xmlns:p14="http://schemas.microsoft.com/office/powerpoint/2010/main" val="84904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C4EF1D3-A2F6-4195-A3C8-7BCE0E570385}"/>
              </a:ext>
            </a:extLst>
          </p:cNvPr>
          <p:cNvSpPr>
            <a:spLocks noChangeArrowheads="1"/>
          </p:cNvSpPr>
          <p:nvPr/>
        </p:nvSpPr>
        <p:spPr bwMode="auto">
          <a:xfrm>
            <a:off x="468313" y="888137"/>
            <a:ext cx="1096970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en-GB" altLang="en-US" sz="3600" b="1">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Everybody is trying to move their goods or fling them into the river or bring them onto boats. Poor people stay in their houses until the fire touches them. Then they run into the boats.</a:t>
            </a:r>
          </a:p>
        </p:txBody>
      </p:sp>
      <p:sp>
        <p:nvSpPr>
          <p:cNvPr id="3" name="Rectangle 5">
            <a:extLst>
              <a:ext uri="{FF2B5EF4-FFF2-40B4-BE49-F238E27FC236}">
                <a16:creationId xmlns:a16="http://schemas.microsoft.com/office/drawing/2014/main" id="{A45DE8BE-1074-4E77-BCC9-DF8C36BBF4B7}"/>
              </a:ext>
            </a:extLst>
          </p:cNvPr>
          <p:cNvSpPr>
            <a:spLocks noChangeArrowheads="1"/>
          </p:cNvSpPr>
          <p:nvPr/>
        </p:nvSpPr>
        <p:spPr bwMode="auto">
          <a:xfrm>
            <a:off x="468313" y="3482885"/>
            <a:ext cx="1106688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en-GB" altLang="en-US" sz="3600">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I saw the fire rage every way, and nobody trying to quench it, but instead trying to save their goods.</a:t>
            </a:r>
            <a:r>
              <a:rPr lang="en-GB" altLang="en-US" sz="3600">
                <a:latin typeface="Blackadder ITC" panose="04020505051007020D02" pitchFamily="82" charset="0"/>
                <a:ea typeface="Times New Roman" panose="02020603050405020304" pitchFamily="18" charset="0"/>
                <a:cs typeface="Comic Sans MS" panose="030F0702030302020204" pitchFamily="66" charset="0"/>
              </a:rPr>
              <a:t> </a:t>
            </a:r>
            <a:r>
              <a:rPr lang="en-GB" altLang="en-US" sz="3600">
                <a:solidFill>
                  <a:srgbClr val="996633"/>
                </a:solidFill>
                <a:latin typeface="Blackadder ITC" panose="04020505051007020D02" pitchFamily="82" charset="0"/>
                <a:ea typeface="Times New Roman" panose="02020603050405020304" pitchFamily="18" charset="0"/>
                <a:cs typeface="Comic Sans MS" panose="030F0702030302020204" pitchFamily="66" charset="0"/>
              </a:rPr>
              <a:t>The wind mighty high.</a:t>
            </a:r>
          </a:p>
        </p:txBody>
      </p:sp>
      <p:sp>
        <p:nvSpPr>
          <p:cNvPr id="4" name="Rectangle 6">
            <a:extLst>
              <a:ext uri="{FF2B5EF4-FFF2-40B4-BE49-F238E27FC236}">
                <a16:creationId xmlns:a16="http://schemas.microsoft.com/office/drawing/2014/main" id="{35867814-D74D-4E2A-97A5-0C818AF96EBE}"/>
              </a:ext>
            </a:extLst>
          </p:cNvPr>
          <p:cNvSpPr>
            <a:spLocks noChangeArrowheads="1"/>
          </p:cNvSpPr>
          <p:nvPr/>
        </p:nvSpPr>
        <p:spPr bwMode="auto">
          <a:xfrm>
            <a:off x="539750" y="5300663"/>
            <a:ext cx="107753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en-US" altLang="en-US" sz="2800">
                <a:solidFill>
                  <a:srgbClr val="CC00FF"/>
                </a:solidFill>
              </a:rPr>
              <a:t>What do the diary's extracts tell us about the Great Fire?</a:t>
            </a:r>
            <a:endParaRPr lang="en-GB" altLang="en-US" sz="2800">
              <a:solidFill>
                <a:srgbClr val="CC00FF"/>
              </a:solidFill>
            </a:endParaRPr>
          </a:p>
        </p:txBody>
      </p:sp>
    </p:spTree>
    <p:extLst>
      <p:ext uri="{BB962C8B-B14F-4D97-AF65-F5344CB8AC3E}">
        <p14:creationId xmlns:p14="http://schemas.microsoft.com/office/powerpoint/2010/main" val="202371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2434EE-D16B-4633-BADE-51ED8B01146A}"/>
              </a:ext>
            </a:extLst>
          </p:cNvPr>
          <p:cNvSpPr txBox="1"/>
          <p:nvPr/>
        </p:nvSpPr>
        <p:spPr>
          <a:xfrm>
            <a:off x="433137" y="401052"/>
            <a:ext cx="11325726" cy="5509200"/>
          </a:xfrm>
          <a:prstGeom prst="rect">
            <a:avLst/>
          </a:prstGeom>
          <a:noFill/>
        </p:spPr>
        <p:txBody>
          <a:bodyPr wrap="square" rtlCol="0">
            <a:spAutoFit/>
          </a:bodyPr>
          <a:lstStyle/>
          <a:p>
            <a:r>
              <a:rPr lang="en-GB" sz="3200" dirty="0"/>
              <a:t>Use the Fire of London game at: http://fireoflondon.org.uk/game and follow the character of Tom Porter as he tries to help stop the fire and rescue objects that have been burnt in the fire.</a:t>
            </a:r>
          </a:p>
          <a:p>
            <a:endParaRPr lang="en-GB" sz="3200" dirty="0"/>
          </a:p>
          <a:p>
            <a:endParaRPr lang="en-GB" sz="3200" dirty="0"/>
          </a:p>
          <a:p>
            <a:r>
              <a:rPr lang="en-GB" sz="3200" dirty="0"/>
              <a:t>Can you write a diary entry of Tom Porter, describing what happened to him during the Great Fire? Start from Sunday morning on 2nd September 1666 and finish on Thursday 6th September 1666.</a:t>
            </a:r>
          </a:p>
          <a:p>
            <a:endParaRPr lang="en-GB" sz="3200" dirty="0">
              <a:latin typeface="CCW Cursive Writing 4" panose="03050602040000000000" pitchFamily="66" charset="0"/>
            </a:endParaRPr>
          </a:p>
          <a:p>
            <a:r>
              <a:rPr lang="en-GB" sz="3200" dirty="0">
                <a:latin typeface="CCW Cursive Writing 4" panose="03050602040000000000" pitchFamily="66" charset="0"/>
              </a:rPr>
              <a:t>Complete worksheet  Dear Diary…</a:t>
            </a:r>
          </a:p>
        </p:txBody>
      </p:sp>
    </p:spTree>
    <p:extLst>
      <p:ext uri="{BB962C8B-B14F-4D97-AF65-F5344CB8AC3E}">
        <p14:creationId xmlns:p14="http://schemas.microsoft.com/office/powerpoint/2010/main" val="15623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BD1A307C-04FC-4D52-BF07-B6C44181FEB9}"/>
              </a:ext>
            </a:extLst>
          </p:cNvPr>
          <p:cNvSpPr txBox="1">
            <a:spLocks noChangeArrowheads="1"/>
          </p:cNvSpPr>
          <p:nvPr/>
        </p:nvSpPr>
        <p:spPr bwMode="auto">
          <a:xfrm>
            <a:off x="2888456" y="350210"/>
            <a:ext cx="6415088" cy="6157579"/>
          </a:xfrm>
          <a:prstGeom prst="rect">
            <a:avLst/>
          </a:prstGeom>
          <a:noFill/>
          <a:ln w="50800" algn="in">
            <a:solidFill>
              <a:srgbClr val="FFFFFF"/>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CCW Cursive Writing 4" panose="03050602040000000000" pitchFamily="66" charset="0"/>
              </a:rPr>
              <a:t>Theme week beginning      </a:t>
            </a:r>
            <a:r>
              <a:rPr kumimoji="0" lang="en-GB" altLang="en-US" sz="1400" b="0" i="0" u="none" strike="noStrike" cap="none" normalizeH="0" baseline="0" dirty="0">
                <a:ln>
                  <a:noFill/>
                </a:ln>
                <a:solidFill>
                  <a:srgbClr val="000000"/>
                </a:solidFill>
                <a:effectLst/>
                <a:latin typeface="CCW Cursive Writing 4" panose="03050602040000000000" pitchFamily="66" charset="0"/>
              </a:rPr>
              <a:t>9.11.20</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CW Cursive Writing 4" panose="03050602040000000000" pitchFamily="66" charset="0"/>
              </a:rPr>
              <a:t>Can I write a diary extract?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500" b="0" i="0" u="none" strike="noStrike" cap="none" normalizeH="0" baseline="0" dirty="0">
                <a:ln>
                  <a:noFill/>
                </a:ln>
                <a:solidFill>
                  <a:srgbClr val="000000"/>
                </a:solidFill>
                <a:effectLst/>
                <a:latin typeface="Calibri" panose="020F0502020204030204" pitchFamily="34" charset="0"/>
              </a:rPr>
              <a:t>Use the Fire of London game at: http://fireoflondon.org.uk/game and follow the character of Tom Porter as he tries to help stop the fire and rescue objects that have been burnt in the fire.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5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5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500" b="0" i="0" u="none" strike="noStrike" cap="none" normalizeH="0" baseline="0" dirty="0">
                <a:ln>
                  <a:noFill/>
                </a:ln>
                <a:solidFill>
                  <a:srgbClr val="000000"/>
                </a:solidFill>
                <a:effectLst/>
                <a:latin typeface="Calibri" panose="020F0502020204030204" pitchFamily="34" charset="0"/>
              </a:rPr>
              <a:t>Can you write a diary entry of Tom Porter, describing what happened to him during the Great Fire? Start from Sunday morning on 2nd September 1666 and finish on Thursday 6th September 1666.</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5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Blackadder ITC" panose="04020505051007020D02" pitchFamily="82" charset="0"/>
              </a:rPr>
              <a:t>Dear Diary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Blackadder ITC" panose="04020505051007020D02" pitchFamily="82" charset="0"/>
              </a:rPr>
              <a:t>________________________________________________________________________________________________________________________________________________________________________________________________________________________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3866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483</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Blackadder ITC</vt:lpstr>
      <vt:lpstr>Calibri</vt:lpstr>
      <vt:lpstr>Calibri Light</vt:lpstr>
      <vt:lpstr>CCW Cursive Writing 4</vt:lpstr>
      <vt:lpstr>Comic Sans MS</vt:lpstr>
      <vt:lpstr>Office Theme</vt:lpstr>
      <vt:lpstr>PowerPoint Presentation</vt:lpstr>
      <vt:lpstr>Theme: week beginning 9.11.20</vt:lpstr>
      <vt:lpstr>What does this eyewitness see?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fenton</dc:creator>
  <cp:lastModifiedBy>sharon fenton</cp:lastModifiedBy>
  <cp:revision>4</cp:revision>
  <dcterms:created xsi:type="dcterms:W3CDTF">2020-11-08T14:35:48Z</dcterms:created>
  <dcterms:modified xsi:type="dcterms:W3CDTF">2020-11-08T18:17:41Z</dcterms:modified>
</cp:coreProperties>
</file>