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40" d="100"/>
          <a:sy n="40" d="100"/>
        </p:scale>
        <p:origin x="8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1BDE-36EE-459A-9B5C-15357716D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2E251-92A0-498D-8F88-01CBC0F15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F8202-8D5F-4EE6-A100-1FAE0DDBB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C6F-0541-4E5E-AEF5-9A7DF5EDC45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C41A8-2434-4AD3-B3F5-FA064E36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8450-9A25-4DBA-A004-001D7D42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F4EB-8CC4-4E3B-BB59-10A97297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CBEF-1B74-4DF5-9A66-46BF4E9AB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8CA58-2A8F-41DD-AC9D-CC64382CC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38E81-A8DF-47AE-81B0-FF125B85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C6F-0541-4E5E-AEF5-9A7DF5EDC45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92DDB-2D64-4E95-A356-D94AA285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E1205-6826-4818-9B8A-431494C8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F4EB-8CC4-4E3B-BB59-10A97297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74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808CAA-20A5-4F63-AA56-3F585763B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78E41-65D7-4124-80A4-C7A50466D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E1426-7E36-4E2A-9E13-11C0A420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C6F-0541-4E5E-AEF5-9A7DF5EDC45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6BBE0-7C66-47AB-A4E1-4554C6F1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15782-3DF2-495D-BF63-DC49F37D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F4EB-8CC4-4E3B-BB59-10A97297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5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7180-2C8E-4F70-9D12-95AB3035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08FD2-08D6-4C3E-A177-C4672B398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77B9-6381-402F-A916-697CC9661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C6F-0541-4E5E-AEF5-9A7DF5EDC45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0BD5-2ABB-43D8-8F1A-42AC998D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66E1C-92B6-4905-B493-8FAFFFA5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F4EB-8CC4-4E3B-BB59-10A97297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16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BCD4-D735-45C1-99CD-8B109909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4639A-8CB6-4129-A42C-5127B4CC8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8633A-D9A1-4F57-A3CF-88C9288F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C6F-0541-4E5E-AEF5-9A7DF5EDC45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CF58D-D474-441B-8D27-C9E65498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789EF-FA72-4A15-8E11-903C8E8E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F4EB-8CC4-4E3B-BB59-10A97297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0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4FBB-744D-418E-9A3F-A05C21A6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0DC79-F67E-4707-8ED8-9698264F9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9E1A5-79A3-469A-9188-556FF1DDE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FB69B-B518-4023-B412-8CFA66F1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C6F-0541-4E5E-AEF5-9A7DF5EDC45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7E870-3A4E-48C2-B0FC-4B4241DA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2A35C-2606-47C0-86CA-5BA4795F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F4EB-8CC4-4E3B-BB59-10A97297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56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741B-5E66-4AE3-9156-044C4DF5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C0929-450F-4358-AACC-DF43136F0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DB54E-3E4B-406E-ACC0-48B3DF21F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14B43-38D5-413E-8288-C742ACAD9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18EC29-9D7C-4063-8808-928DF36B2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3DD2B-439C-4ED1-8316-9F23656A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C6F-0541-4E5E-AEF5-9A7DF5EDC45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EB721D-A131-43CF-9EE4-8D953082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B5F84-FFED-4383-8DDC-8C72BF2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F4EB-8CC4-4E3B-BB59-10A97297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4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9C6D-1A65-41B3-87BA-A77B88A3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AFA87-9233-4BAA-9BFF-DA72B0FF0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C6F-0541-4E5E-AEF5-9A7DF5EDC45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BC367-938A-4190-B1A8-F9F2CE41F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90C43-8367-45D2-8D0C-62CCABE0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F4EB-8CC4-4E3B-BB59-10A97297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7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C12025-264D-434D-AB6F-D04A5AF2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C6F-0541-4E5E-AEF5-9A7DF5EDC45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78A21-CA69-43F8-A9A1-E054990C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647C8-0867-4A91-9FC4-8C6C698C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F4EB-8CC4-4E3B-BB59-10A97297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78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009F-131A-4826-A541-BD79263B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AEC4-57ED-4D01-9C7C-32AE45D8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1E0FE-6C98-49A5-B0B2-EB8EC9EBC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97660-CAF4-4EE4-A082-AD86E65C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C6F-0541-4E5E-AEF5-9A7DF5EDC45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32344-C67A-4FB5-833F-A54D4360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FA7F0-F5AD-435F-9FFE-73FA0BAD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F4EB-8CC4-4E3B-BB59-10A97297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66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FD66-3233-4A40-9FB9-9005488E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1A0027-8241-4E32-8FB2-C2237F94C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9A756-CC65-43A0-BC3D-C9D78B35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5D769-2F5D-4CE2-94B2-95CFCCE7C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7C6F-0541-4E5E-AEF5-9A7DF5EDC45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1542B-F4C3-4E3F-83D7-2F774694E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A2A31-9A2D-4C3B-A3F7-AA238982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F4EB-8CC4-4E3B-BB59-10A97297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75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8DA26-6072-413D-BC5C-D0F56F4E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919F6-645F-4D82-B298-585B15EE6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24E92-1CE0-405B-87C2-817AF53EF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7C6F-0541-4E5E-AEF5-9A7DF5EDC457}" type="datetimeFigureOut">
              <a:rPr lang="en-GB" smtClean="0"/>
              <a:t>07/11/2020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CB153-2560-49B6-B20F-A5027836F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E780D-7D3A-4BCA-850A-5201DA3B8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F4EB-8CC4-4E3B-BB59-10A97297C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9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DBF39E-2F3B-4471-AB64-416A13627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20" y="361522"/>
            <a:ext cx="8541360" cy="591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2BD86-04FB-4D42-85FB-5AE35945F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929" y="234234"/>
            <a:ext cx="4244871" cy="6389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EB993E-CE75-4B8D-9E4E-8A5674DF7571}"/>
              </a:ext>
            </a:extLst>
          </p:cNvPr>
          <p:cNvSpPr txBox="1"/>
          <p:nvPr/>
        </p:nvSpPr>
        <p:spPr>
          <a:xfrm>
            <a:off x="449179" y="1106904"/>
            <a:ext cx="2646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Now complete lesson 3 </a:t>
            </a:r>
          </a:p>
          <a:p>
            <a:r>
              <a:rPr lang="en-GB" sz="2400" dirty="0"/>
              <a:t>worksheet </a:t>
            </a:r>
          </a:p>
        </p:txBody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90C601CC-1B6E-410E-918A-2791C7B9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8" y="2963778"/>
            <a:ext cx="1725899" cy="2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6A949E-213E-4C41-8D46-CE9FE91F0BC3}"/>
              </a:ext>
            </a:extLst>
          </p:cNvPr>
          <p:cNvSpPr txBox="1"/>
          <p:nvPr/>
        </p:nvSpPr>
        <p:spPr>
          <a:xfrm>
            <a:off x="240632" y="401052"/>
            <a:ext cx="866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CW Cursive Writing 4" panose="03050602040000000000" pitchFamily="66" charset="0"/>
              </a:rPr>
              <a:t>Lesson 4                         Spelling high frequency words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D6CA2-9C7E-4276-81A3-40BD4975C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653" y="1232049"/>
            <a:ext cx="4315326" cy="5485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622FE9-E030-4E72-901A-F9969830C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01640" y="2697707"/>
            <a:ext cx="1540744" cy="203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0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F1F66-4D70-493B-9807-DF8965FC3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25" y="2049965"/>
            <a:ext cx="2222614" cy="3175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5FA0CA-7172-4693-AFEC-D1D70DBC9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372" y="833814"/>
            <a:ext cx="5704869" cy="5190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661F65-3985-4D1B-AFBD-33D730013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241" y="2189003"/>
            <a:ext cx="1890038" cy="25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67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A8F90-5370-4794-AE09-0D4CE712E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87" y="298669"/>
            <a:ext cx="5448226" cy="6559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A10E12-AF93-40DD-8311-CAE3C6D3EC75}"/>
              </a:ext>
            </a:extLst>
          </p:cNvPr>
          <p:cNvSpPr txBox="1"/>
          <p:nvPr/>
        </p:nvSpPr>
        <p:spPr>
          <a:xfrm>
            <a:off x="401052" y="1267325"/>
            <a:ext cx="2374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Lesson 4 </a:t>
            </a:r>
          </a:p>
        </p:txBody>
      </p:sp>
    </p:spTree>
    <p:extLst>
      <p:ext uri="{BB962C8B-B14F-4D97-AF65-F5344CB8AC3E}">
        <p14:creationId xmlns:p14="http://schemas.microsoft.com/office/powerpoint/2010/main" val="30404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F10DC5E6-3E3B-4185-909B-2C856C52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56" y="339581"/>
            <a:ext cx="5453753" cy="59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B55EC-073E-444D-97E6-05008E141C1F}"/>
              </a:ext>
            </a:extLst>
          </p:cNvPr>
          <p:cNvSpPr txBox="1"/>
          <p:nvPr/>
        </p:nvSpPr>
        <p:spPr>
          <a:xfrm>
            <a:off x="7826644" y="836908"/>
            <a:ext cx="32391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Retell a traditional tale to an adult use the story map to help you and remember to use actions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0014D-8187-41B0-A33D-76405B596711}"/>
              </a:ext>
            </a:extLst>
          </p:cNvPr>
          <p:cNvSpPr txBox="1"/>
          <p:nvPr/>
        </p:nvSpPr>
        <p:spPr>
          <a:xfrm>
            <a:off x="7282823" y="278970"/>
            <a:ext cx="265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Lesson   1</a:t>
            </a:r>
          </a:p>
        </p:txBody>
      </p:sp>
    </p:spTree>
    <p:extLst>
      <p:ext uri="{BB962C8B-B14F-4D97-AF65-F5344CB8AC3E}">
        <p14:creationId xmlns:p14="http://schemas.microsoft.com/office/powerpoint/2010/main" val="130099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F28BB4D-9A15-403D-9CA4-6D7FFA7A298D}"/>
              </a:ext>
            </a:extLst>
          </p:cNvPr>
          <p:cNvSpPr txBox="1"/>
          <p:nvPr/>
        </p:nvSpPr>
        <p:spPr>
          <a:xfrm>
            <a:off x="356461" y="821410"/>
            <a:ext cx="1097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This week we are going to continue to look at the story of the Three Billy Goats Gruff. If you forgotten the story </a:t>
            </a:r>
          </a:p>
          <a:p>
            <a:r>
              <a:rPr lang="en-GB" sz="2800" dirty="0">
                <a:latin typeface="CCW Cursive Writing 4" panose="03050602040000000000" pitchFamily="66" charset="0"/>
              </a:rPr>
              <a:t>Watch it first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545B9D-5057-4478-A30D-BCD6EA047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983" y="2811057"/>
            <a:ext cx="3512251" cy="35122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266E0B-CE52-4794-A61F-4B5AA4CBA2E4}"/>
              </a:ext>
            </a:extLst>
          </p:cNvPr>
          <p:cNvSpPr txBox="1"/>
          <p:nvPr/>
        </p:nvSpPr>
        <p:spPr>
          <a:xfrm>
            <a:off x="5544519" y="2811057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https://www.youtube.com/watch?v=f4kdZTnizG4</a:t>
            </a:r>
          </a:p>
        </p:txBody>
      </p:sp>
    </p:spTree>
    <p:extLst>
      <p:ext uri="{BB962C8B-B14F-4D97-AF65-F5344CB8AC3E}">
        <p14:creationId xmlns:p14="http://schemas.microsoft.com/office/powerpoint/2010/main" val="386726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F4913-0544-4866-90F5-8B8551E9107F}"/>
              </a:ext>
            </a:extLst>
          </p:cNvPr>
          <p:cNvSpPr txBox="1"/>
          <p:nvPr/>
        </p:nvSpPr>
        <p:spPr>
          <a:xfrm>
            <a:off x="604434" y="995049"/>
            <a:ext cx="10399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We are starting by looking at the characters.</a:t>
            </a:r>
          </a:p>
          <a:p>
            <a:r>
              <a:rPr lang="en-GB" sz="3600" dirty="0"/>
              <a:t>Which adjectives could describe each character?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AB622-DDBF-429D-8C18-4961064CF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695" y="2348456"/>
            <a:ext cx="2666070" cy="3944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BCC6E3-2E6A-4D7C-B552-E8DD1F88B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4" y="3193645"/>
            <a:ext cx="4491798" cy="25857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33B928-5749-4715-8EA8-2451777BED1F}"/>
              </a:ext>
            </a:extLst>
          </p:cNvPr>
          <p:cNvSpPr txBox="1"/>
          <p:nvPr/>
        </p:nvSpPr>
        <p:spPr>
          <a:xfrm>
            <a:off x="3053166" y="340963"/>
            <a:ext cx="304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Lesson 1 </a:t>
            </a:r>
          </a:p>
        </p:txBody>
      </p:sp>
    </p:spTree>
    <p:extLst>
      <p:ext uri="{BB962C8B-B14F-4D97-AF65-F5344CB8AC3E}">
        <p14:creationId xmlns:p14="http://schemas.microsoft.com/office/powerpoint/2010/main" val="300588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A04114-244F-40E7-B8AA-543F3111F0C7}"/>
              </a:ext>
            </a:extLst>
          </p:cNvPr>
          <p:cNvSpPr txBox="1"/>
          <p:nvPr/>
        </p:nvSpPr>
        <p:spPr>
          <a:xfrm>
            <a:off x="371959" y="619932"/>
            <a:ext cx="114222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Now using the adjectives you have thought of  write a character description of the Troll and the </a:t>
            </a:r>
          </a:p>
          <a:p>
            <a:r>
              <a:rPr lang="en-GB" sz="3600" dirty="0"/>
              <a:t>Three Billy Goats Gruff. Remember to use the rule of 3 for some of your sentences.</a:t>
            </a:r>
          </a:p>
          <a:p>
            <a:endParaRPr lang="en-GB" sz="3600" dirty="0"/>
          </a:p>
          <a:p>
            <a:r>
              <a:rPr lang="en-GB" sz="3600" dirty="0" err="1"/>
              <a:t>eg</a:t>
            </a:r>
            <a:r>
              <a:rPr lang="en-GB" sz="3600" dirty="0"/>
              <a:t>  The nasty, vile and grumpy troll jumped up from</a:t>
            </a:r>
          </a:p>
          <a:p>
            <a:r>
              <a:rPr lang="en-GB" sz="3600" dirty="0"/>
              <a:t>underneath the bridge </a:t>
            </a:r>
          </a:p>
          <a:p>
            <a:endParaRPr lang="en-GB" sz="3600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3C50D6C4-801A-4F1C-B5FB-4CF292EF1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926" y="2509435"/>
            <a:ext cx="1014004" cy="7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250301-DBAD-4B04-A62D-92037E7D9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482" y="3944472"/>
            <a:ext cx="1550303" cy="2293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F7214E-0DF8-4C6B-8E5D-68C7BC2AF745}"/>
              </a:ext>
            </a:extLst>
          </p:cNvPr>
          <p:cNvSpPr txBox="1"/>
          <p:nvPr/>
        </p:nvSpPr>
        <p:spPr>
          <a:xfrm>
            <a:off x="5176434" y="263471"/>
            <a:ext cx="399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Lesson 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F11ED0-9210-47F8-9A51-19E634CE8867}"/>
              </a:ext>
            </a:extLst>
          </p:cNvPr>
          <p:cNvSpPr txBox="1"/>
          <p:nvPr/>
        </p:nvSpPr>
        <p:spPr>
          <a:xfrm>
            <a:off x="526942" y="5610386"/>
            <a:ext cx="4153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lesson 1 resources for your sheet A and B</a:t>
            </a:r>
          </a:p>
        </p:txBody>
      </p:sp>
    </p:spTree>
    <p:extLst>
      <p:ext uri="{BB962C8B-B14F-4D97-AF65-F5344CB8AC3E}">
        <p14:creationId xmlns:p14="http://schemas.microsoft.com/office/powerpoint/2010/main" val="16084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5097D3-3D69-4BAB-BBDF-B1E5005331E0}"/>
              </a:ext>
            </a:extLst>
          </p:cNvPr>
          <p:cNvSpPr txBox="1"/>
          <p:nvPr/>
        </p:nvSpPr>
        <p:spPr>
          <a:xfrm>
            <a:off x="547607" y="325465"/>
            <a:ext cx="11096786" cy="650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CCW Cursive Writing 4" panose="03050602040000000000" pitchFamily="66" charset="0"/>
              </a:rPr>
              <a:t>Lesson 2 </a:t>
            </a:r>
            <a:r>
              <a:rPr lang="en-GB" sz="240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CCW Cursive Writing 4" panose="03050602040000000000" pitchFamily="66" charset="0"/>
              </a:rPr>
              <a:t>Can I use different sentence starts?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2000" u="sng" kern="1400" dirty="0">
              <a:solidFill>
                <a:srgbClr val="000000"/>
              </a:solidFill>
              <a:latin typeface="CCW Cursive Writing 4" panose="03050602040000000000" pitchFamily="66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kern="1400" dirty="0">
                <a:ln>
                  <a:noFill/>
                </a:ln>
                <a:solidFill>
                  <a:srgbClr val="000000"/>
                </a:solidFill>
                <a:effectLst/>
                <a:latin typeface="CCW Cursive Writing 4" panose="03050602040000000000" pitchFamily="66" charset="0"/>
              </a:rPr>
              <a:t>Using different types of words to start a sentence makes our writing more interesting…. Here are some examples we are going to use..</a:t>
            </a:r>
            <a:endParaRPr lang="en-GB" sz="2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CW Cursive Writing 4" panose="03050602040000000000" pitchFamily="66" charset="0"/>
              </a:rPr>
              <a:t>Quickly  </a:t>
            </a:r>
            <a:r>
              <a:rPr lang="en-GB" sz="2400" kern="1400" dirty="0">
                <a:ln>
                  <a:noFill/>
                </a:ln>
                <a:solidFill>
                  <a:srgbClr val="00B050"/>
                </a:solidFill>
                <a:effectLst/>
                <a:latin typeface="CCW Cursive Writing 4" panose="03050602040000000000" pitchFamily="66" charset="0"/>
              </a:rPr>
              <a:t>(adverbs)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CW Cursive Writing 4" panose="03050602040000000000" pitchFamily="66" charset="0"/>
              </a:rPr>
              <a:t>Early in the morning </a:t>
            </a:r>
            <a:r>
              <a:rPr lang="en-GB" sz="2400" kern="1400" dirty="0">
                <a:ln>
                  <a:noFill/>
                </a:ln>
                <a:solidFill>
                  <a:srgbClr val="00B050"/>
                </a:solidFill>
                <a:effectLst/>
                <a:latin typeface="CCW Cursive Writing 4" panose="03050602040000000000" pitchFamily="66" charset="0"/>
              </a:rPr>
              <a:t>(connective openers)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CW Cursive Writing 4" panose="03050602040000000000" pitchFamily="66" charset="0"/>
              </a:rPr>
              <a:t>On the other side of the bridge </a:t>
            </a:r>
            <a:r>
              <a:rPr lang="en-GB" sz="2400" kern="1400" dirty="0">
                <a:ln>
                  <a:noFill/>
                </a:ln>
                <a:solidFill>
                  <a:srgbClr val="00B050"/>
                </a:solidFill>
                <a:effectLst/>
                <a:latin typeface="CCW Cursive Writing 4" panose="03050602040000000000" pitchFamily="66" charset="0"/>
              </a:rPr>
              <a:t>(preposition)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CW Cursive Writing 4" panose="03050602040000000000" pitchFamily="66" charset="0"/>
              </a:rPr>
              <a:t>As quick as a flash </a:t>
            </a:r>
            <a:r>
              <a:rPr lang="en-GB" sz="2400" kern="1400" dirty="0">
                <a:ln>
                  <a:noFill/>
                </a:ln>
                <a:solidFill>
                  <a:srgbClr val="00B050"/>
                </a:solidFill>
                <a:effectLst/>
                <a:latin typeface="CCW Cursive Writing 4" panose="03050602040000000000" pitchFamily="66" charset="0"/>
              </a:rPr>
              <a:t>(simile)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CW Cursive Writing 4" panose="03050602040000000000" pitchFamily="66" charset="0"/>
              </a:rPr>
              <a:t>Sad, the troll </a:t>
            </a:r>
            <a:r>
              <a:rPr lang="en-GB" sz="2400" kern="1400" dirty="0">
                <a:ln>
                  <a:noFill/>
                </a:ln>
                <a:solidFill>
                  <a:srgbClr val="00B050"/>
                </a:solidFill>
                <a:effectLst/>
                <a:latin typeface="CCW Cursive Writing 4" panose="03050602040000000000" pitchFamily="66" charset="0"/>
              </a:rPr>
              <a:t>(one word)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CW Cursive Writing 4" panose="03050602040000000000" pitchFamily="66" charset="0"/>
              </a:rPr>
              <a:t>Trotting across the bridge </a:t>
            </a:r>
            <a:r>
              <a:rPr lang="en-GB" sz="2400" kern="1400" dirty="0">
                <a:ln>
                  <a:noFill/>
                </a:ln>
                <a:solidFill>
                  <a:srgbClr val="00FF00"/>
                </a:solidFill>
                <a:effectLst/>
                <a:latin typeface="CCW Cursive Writing 4" panose="03050602040000000000" pitchFamily="66" charset="0"/>
              </a:rPr>
              <a:t>(-</a:t>
            </a:r>
            <a:r>
              <a:rPr lang="en-GB" sz="2400" kern="1400" dirty="0" err="1">
                <a:ln>
                  <a:noFill/>
                </a:ln>
                <a:solidFill>
                  <a:srgbClr val="00FF00"/>
                </a:solidFill>
                <a:effectLst/>
                <a:latin typeface="CCW Cursive Writing 4" panose="03050602040000000000" pitchFamily="66" charset="0"/>
              </a:rPr>
              <a:t>ing</a:t>
            </a:r>
            <a:r>
              <a:rPr lang="en-GB" sz="2400" kern="1400" dirty="0">
                <a:ln>
                  <a:noFill/>
                </a:ln>
                <a:solidFill>
                  <a:srgbClr val="00FF00"/>
                </a:solidFill>
                <a:effectLst/>
                <a:latin typeface="CCW Cursive Writing 4" panose="03050602040000000000" pitchFamily="66" charset="0"/>
              </a:rPr>
              <a:t> word)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CW Cursive Writing 4" panose="03050602040000000000" pitchFamily="66" charset="0"/>
              </a:rPr>
              <a:t>Exhausted the troll</a:t>
            </a:r>
            <a:r>
              <a:rPr lang="en-GB" sz="2400" kern="1400" dirty="0">
                <a:ln>
                  <a:noFill/>
                </a:ln>
                <a:solidFill>
                  <a:srgbClr val="00FF00"/>
                </a:solidFill>
                <a:effectLst/>
                <a:latin typeface="CCW Cursive Writing 4" panose="03050602040000000000" pitchFamily="66" charset="0"/>
              </a:rPr>
              <a:t> </a:t>
            </a:r>
            <a:r>
              <a:rPr lang="en-GB" sz="2400" kern="1400" dirty="0">
                <a:ln>
                  <a:noFill/>
                </a:ln>
                <a:solidFill>
                  <a:srgbClr val="00B050"/>
                </a:solidFill>
                <a:effectLst/>
                <a:latin typeface="CCW Cursive Writing 4" panose="03050602040000000000" pitchFamily="66" charset="0"/>
              </a:rPr>
              <a:t>( -ed word)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CCW Cursive Writing 4" panose="03050602040000000000" pitchFamily="66" charset="0"/>
              </a:rPr>
              <a:t>Fresh green grass </a:t>
            </a:r>
            <a:r>
              <a:rPr lang="en-GB" sz="2400" kern="1400" dirty="0">
                <a:ln>
                  <a:noFill/>
                </a:ln>
                <a:solidFill>
                  <a:srgbClr val="00B050"/>
                </a:solidFill>
                <a:effectLst/>
                <a:latin typeface="CCW Cursive Writing 4" panose="03050602040000000000" pitchFamily="66" charset="0"/>
              </a:rPr>
              <a:t>( adjective )</a:t>
            </a:r>
            <a:endParaRPr lang="en-GB" sz="2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GB" dirty="0"/>
          </a:p>
        </p:txBody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CA792F36-AD0D-479E-B6E0-000837D04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20117" y="758602"/>
            <a:ext cx="834844" cy="9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7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D843D1-8812-4276-9A63-54F74B7C4C42}"/>
              </a:ext>
            </a:extLst>
          </p:cNvPr>
          <p:cNvSpPr txBox="1"/>
          <p:nvPr/>
        </p:nvSpPr>
        <p:spPr>
          <a:xfrm>
            <a:off x="321589" y="335512"/>
            <a:ext cx="10496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u="sng">
                <a:solidFill>
                  <a:srgbClr val="000000"/>
                </a:solidFill>
                <a:effectLst/>
                <a:latin typeface="XCCW Joined 4a" panose="03050602040000000000" pitchFamily="66" charset="0"/>
              </a:rPr>
              <a:t>Can I use different types of words to start a sentence?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D15BA-9CD2-4EA8-8EDE-103AFD8D4E54}"/>
              </a:ext>
            </a:extLst>
          </p:cNvPr>
          <p:cNvSpPr txBox="1"/>
          <p:nvPr/>
        </p:nvSpPr>
        <p:spPr>
          <a:xfrm>
            <a:off x="321589" y="859065"/>
            <a:ext cx="1091468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CW Cursive Writing 4" panose="03050602040000000000" pitchFamily="66" charset="0"/>
              </a:rPr>
              <a:t>We ae going to use the story of the Three Billy Goats Gruff to write some amazing sentences using the different sentence starts. Don’t forget capital letter and full stops </a:t>
            </a:r>
          </a:p>
          <a:p>
            <a:r>
              <a:rPr lang="en-GB" sz="2000" dirty="0">
                <a:latin typeface="CCW Cursive Writing 4" panose="03050602040000000000" pitchFamily="66" charset="0"/>
              </a:rPr>
              <a:t>Have a practise first saying the sentence before you write it down.  </a:t>
            </a:r>
          </a:p>
          <a:p>
            <a:endParaRPr lang="en-GB" sz="2000" dirty="0">
              <a:latin typeface="CCW Cursive Writing 4" panose="03050602040000000000" pitchFamily="66" charset="0"/>
            </a:endParaRPr>
          </a:p>
          <a:p>
            <a:endParaRPr lang="en-GB" sz="2000" dirty="0">
              <a:latin typeface="CCW Cursive Writing 4" panose="03050602040000000000" pitchFamily="66" charset="0"/>
            </a:endParaRPr>
          </a:p>
          <a:p>
            <a:r>
              <a:rPr lang="en-GB" sz="2000" dirty="0">
                <a:latin typeface="CCW Cursive Writing 4" panose="03050602040000000000" pitchFamily="66" charset="0"/>
              </a:rPr>
              <a:t>Can you think of a sentence using this adverb </a:t>
            </a:r>
          </a:p>
          <a:p>
            <a:r>
              <a:rPr lang="en-GB" sz="2000" dirty="0">
                <a:latin typeface="CCW Cursive Writing 4" panose="03050602040000000000" pitchFamily="66" charset="0"/>
              </a:rPr>
              <a:t>as a sentence start?</a:t>
            </a:r>
          </a:p>
          <a:p>
            <a:endParaRPr lang="en-GB" sz="3200" dirty="0">
              <a:latin typeface="CCW Cursive Writing 4" panose="03050602040000000000" pitchFamily="66" charset="0"/>
            </a:endParaRPr>
          </a:p>
          <a:p>
            <a:r>
              <a:rPr lang="en-GB" sz="3200" dirty="0">
                <a:latin typeface="CCW Cursive Writing 4" panose="03050602040000000000" pitchFamily="66" charset="0"/>
              </a:rPr>
              <a:t>Quickly _____________________________________ </a:t>
            </a:r>
          </a:p>
          <a:p>
            <a:r>
              <a:rPr lang="en-GB" sz="3200" dirty="0">
                <a:latin typeface="CCW Cursive Writing 4" panose="03050602040000000000" pitchFamily="66" charset="0"/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2D9CDC3-B620-462D-AD77-0B65497C0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062" y="4575117"/>
            <a:ext cx="1054209" cy="10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6A0AD97-1D1A-4E70-9C6B-95B9AF13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322" y="566344"/>
            <a:ext cx="1055662" cy="10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6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DA8079-A0AB-408B-885E-91BABC137AFD}"/>
              </a:ext>
            </a:extLst>
          </p:cNvPr>
          <p:cNvSpPr txBox="1"/>
          <p:nvPr/>
        </p:nvSpPr>
        <p:spPr>
          <a:xfrm>
            <a:off x="617621" y="1909011"/>
            <a:ext cx="109567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CCW Cursive Writing 4" panose="03050602040000000000" pitchFamily="66" charset="0"/>
              </a:rPr>
              <a:t>Quickly the little billy goat Gruff trotted off happily into the lush green  meadow.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29CC3-CF01-459D-BBAB-21A25B6F95BE}"/>
              </a:ext>
            </a:extLst>
          </p:cNvPr>
          <p:cNvSpPr txBox="1"/>
          <p:nvPr/>
        </p:nvSpPr>
        <p:spPr>
          <a:xfrm>
            <a:off x="1219200" y="657725"/>
            <a:ext cx="779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 example could be …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4F01EA0-ACB9-44E1-A41B-E65375BA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77" y="434815"/>
            <a:ext cx="1973623" cy="1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5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44FEF-129B-4E8A-8E84-0A3130E32BEB}"/>
              </a:ext>
            </a:extLst>
          </p:cNvPr>
          <p:cNvSpPr txBox="1"/>
          <p:nvPr/>
        </p:nvSpPr>
        <p:spPr>
          <a:xfrm>
            <a:off x="320842" y="529389"/>
            <a:ext cx="11550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CW Cursive Writing 4" panose="03050602040000000000" pitchFamily="66" charset="0"/>
              </a:rPr>
              <a:t>Lesson 3</a:t>
            </a:r>
          </a:p>
          <a:p>
            <a:r>
              <a:rPr lang="en-GB" sz="2400" u="sng" dirty="0">
                <a:latin typeface="CCW Cursive Writing 4" panose="03050602040000000000" pitchFamily="66" charset="0"/>
              </a:rPr>
              <a:t> Can I use conjunctions to join sentences?</a:t>
            </a:r>
          </a:p>
          <a:p>
            <a:endParaRPr lang="en-GB" sz="2400" dirty="0">
              <a:latin typeface="CCW Cursive Writing 4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97795-0477-4F5E-BB29-E668478FD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2" y="2066602"/>
            <a:ext cx="4168848" cy="2858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DA83A5-7651-4DA8-9543-FB0E882BED62}"/>
              </a:ext>
            </a:extLst>
          </p:cNvPr>
          <p:cNvSpPr txBox="1"/>
          <p:nvPr/>
        </p:nvSpPr>
        <p:spPr>
          <a:xfrm>
            <a:off x="4703344" y="35622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https://www.bbc.co.uk/bitesize/articles/z6rvbdm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C971520E-15F9-4F1B-8916-74A45E04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163" y="1729718"/>
            <a:ext cx="1662363" cy="11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5535DF-D020-4DD8-A1B7-BD0BE7D9B4C0}"/>
              </a:ext>
            </a:extLst>
          </p:cNvPr>
          <p:cNvSpPr txBox="1"/>
          <p:nvPr/>
        </p:nvSpPr>
        <p:spPr>
          <a:xfrm>
            <a:off x="4489690" y="2066602"/>
            <a:ext cx="56348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If you’ve forgotten </a:t>
            </a:r>
          </a:p>
          <a:p>
            <a:r>
              <a:rPr lang="en-GB" sz="2800" dirty="0">
                <a:latin typeface="CCW Cursive Writing 4" panose="03050602040000000000" pitchFamily="66" charset="0"/>
              </a:rPr>
              <a:t>about conjunctions</a:t>
            </a:r>
          </a:p>
          <a:p>
            <a:r>
              <a:rPr lang="en-GB" sz="2800" dirty="0">
                <a:latin typeface="CCW Cursive Writing 4" panose="03050602040000000000" pitchFamily="66" charset="0"/>
              </a:rPr>
              <a:t>look at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04F3B9-84C9-4521-94D5-8E298B56A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77" y="4008002"/>
            <a:ext cx="3195096" cy="24342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046086-EB13-4199-9148-B76E1B8BB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377" y="4008002"/>
            <a:ext cx="3213265" cy="244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6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376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CCW Cursive Writing 4</vt:lpstr>
      <vt:lpstr>XCCW Joined 4a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fenton</dc:creator>
  <cp:lastModifiedBy>sharon fenton</cp:lastModifiedBy>
  <cp:revision>19</cp:revision>
  <dcterms:created xsi:type="dcterms:W3CDTF">2020-11-06T13:52:06Z</dcterms:created>
  <dcterms:modified xsi:type="dcterms:W3CDTF">2020-11-07T17:20:58Z</dcterms:modified>
</cp:coreProperties>
</file>