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8" r:id="rId11"/>
    <p:sldId id="267" r:id="rId12"/>
    <p:sldId id="266" r:id="rId13"/>
    <p:sldId id="270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3CCC-8CB4-47B7-864F-D1AC77E27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7B4C8-8ADF-4A37-ACA5-E60035F3A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EFA21-606F-4082-9F17-E9D6B1A7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5D4A2-754E-4A06-8A50-DFC90BEF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4D08A-8930-4D76-AFCA-ED0B2F84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08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5DF77-6828-466C-9E2F-2E99948C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02531-00AA-413C-87D3-5A769D410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3C0B7-E015-4BD7-976C-CA55EAAF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F2775-1C4F-48B9-9226-186E2B86B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B78F8-4909-410E-A87B-473361BB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92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77D04-1D92-4A55-BC09-06661EAFE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E3F39-920C-46CB-88A9-EB05F36D9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29B3D-3527-4429-8ED4-21FF3BA5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62C89-50D9-4605-B2B7-6C8BA72F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778A7-BBDD-4C1A-AA6E-0AF2AAF3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2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FAD7-2DBD-4FE6-ADDE-644386F0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2D1EC-4C74-4AFD-A5BC-6346E8E9E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F4BD0-61CF-4726-9761-38CD291F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93FF1-9BF9-4D90-9834-D2FCA2A5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EA4C3-5920-413C-8EFD-DE824FF1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4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D03C-0224-4815-A286-8DB0E442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9230F-2A2B-4B22-874D-84D9ACEFC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24982-4282-4554-B35C-445FE889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3ECEC-A9B2-4E92-BA29-C7C3C739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14D1A-E794-4BBC-B15C-C51BE25E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69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6E1D-A544-4846-A76C-B77338665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97EF-6C5A-46AF-9D74-F50D0E861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67D3F-A63F-446D-BCF1-9441EA38D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06477-F947-42A8-8A61-78B41C4B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8CD43-7278-4FF4-AEA9-D7289A9D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1D38A-E225-48C7-9EB1-E719E938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3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BA2B-43ED-4FED-B6E9-B535EFB0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AF6F4-1555-44B8-B852-D5100389B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B34D9-D06F-42D8-83CB-70EB3F584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08CDD-3242-435E-A6E2-D426F4FB2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75A8DC-95BC-4469-9FCD-9AA00103B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F11146-A3AF-4FC7-A02C-9ADBC185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04CB98-3F9A-46A4-8386-58938F132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6BE92-09E2-45E9-B39D-F04CA141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34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9358-1DCF-4BC8-B306-978E5785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95ADEB-DA61-4724-BBFD-6DCAA229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65BDC-6B79-4A8C-BC8D-58299090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19284-8E29-48E2-9BDC-6D371C0B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07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2F294-260B-4198-86E1-D5134D5F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EA682-D702-484B-8944-4B50258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6C54-6B16-40BA-93AC-A00A4706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74A2A-A4F7-4708-8CEA-F1C91430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78A3F-ACBB-48C9-A6A0-FC967A28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9C290-4F76-4476-943E-69911BAB1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7647F-A24E-4891-BAB2-637DFDC0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910B9-64ED-415A-96D9-BE5C8552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0FDAD-0191-468A-894B-F064B4EBE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07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C60C-B379-4943-9A0F-CC4C3DBF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0074D0-98F7-46B3-BA5D-8C1893307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A8C06-0501-44E1-A65F-627160D49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85424-6EDE-4B1D-AD15-38FE6138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0B2E0-1740-4EFC-A1F6-D0E19C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182CD-915B-4D55-81C3-DD4BD62B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49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916B91-2454-4F7F-8E4A-EC345942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7A8F8-F22A-415A-B963-7DB848354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1A371-74D9-4945-8914-CAB3672F8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0875C-0D8B-46B2-AB58-F12B37FF119B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A19BF-5422-4BCD-A996-25A94629C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3A54A-1803-40D3-97FC-DA7CE5A32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F56F-0C7F-48A5-9145-A4F7198DD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39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84FA-E23D-49F6-A396-E4F1B867B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1937"/>
            <a:ext cx="8220075" cy="2387600"/>
          </a:xfrm>
        </p:spPr>
        <p:txBody>
          <a:bodyPr>
            <a:normAutofit/>
          </a:bodyPr>
          <a:lstStyle/>
          <a:p>
            <a:r>
              <a:rPr lang="en-GB" sz="4800" dirty="0"/>
              <a:t>Grendel </a:t>
            </a:r>
            <a:br>
              <a:rPr lang="en-GB" sz="3600" dirty="0"/>
            </a:br>
            <a:r>
              <a:rPr lang="en-GB" sz="2000" dirty="0"/>
              <a:t>A cautionary tale about chocolate</a:t>
            </a:r>
            <a:endParaRPr lang="en-GB" sz="36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CF514ED-2D3E-4A88-AA0F-F105A90F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3" y="1343680"/>
            <a:ext cx="2757775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952BA-CC48-4280-853B-E90E2A0B3301}"/>
              </a:ext>
            </a:extLst>
          </p:cNvPr>
          <p:cNvSpPr txBox="1"/>
          <p:nvPr/>
        </p:nvSpPr>
        <p:spPr>
          <a:xfrm>
            <a:off x="4738051" y="4191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Day 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E0515-381E-4ADE-9722-C7D9AD3257D2}"/>
              </a:ext>
            </a:extLst>
          </p:cNvPr>
          <p:cNvSpPr txBox="1"/>
          <p:nvPr/>
        </p:nvSpPr>
        <p:spPr>
          <a:xfrm>
            <a:off x="3705225" y="2888457"/>
            <a:ext cx="822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CW Cursive Writing 4" panose="03050602040000000000" pitchFamily="66" charset="0"/>
              </a:rPr>
              <a:t>Let’s read on…</a:t>
            </a:r>
          </a:p>
        </p:txBody>
      </p:sp>
    </p:spTree>
    <p:extLst>
      <p:ext uri="{BB962C8B-B14F-4D97-AF65-F5344CB8AC3E}">
        <p14:creationId xmlns:p14="http://schemas.microsoft.com/office/powerpoint/2010/main" val="181457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AD551-3EBC-4B3F-8ED3-4F8010F4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29" y="526889"/>
            <a:ext cx="9544541" cy="62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2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24D4E3-8B81-488A-B371-8F693B3B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5564" r="7236" b="16711"/>
          <a:stretch>
            <a:fillRect/>
          </a:stretch>
        </p:blipFill>
        <p:spPr bwMode="auto">
          <a:xfrm>
            <a:off x="1133475" y="433387"/>
            <a:ext cx="9742488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247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3444D81-500F-463E-A0E6-84355C87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12404" r="3438" b="16884"/>
          <a:stretch>
            <a:fillRect/>
          </a:stretch>
        </p:blipFill>
        <p:spPr bwMode="auto">
          <a:xfrm>
            <a:off x="1218406" y="352425"/>
            <a:ext cx="9755188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87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A11F4-78B9-4579-A4C7-3A94E286F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08" y="301467"/>
            <a:ext cx="9423884" cy="61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89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E7D4E63-5977-4C90-BD08-DD1A51D6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t="13266" r="3955" b="15689"/>
          <a:stretch>
            <a:fillRect/>
          </a:stretch>
        </p:blipFill>
        <p:spPr bwMode="auto">
          <a:xfrm>
            <a:off x="1155700" y="354013"/>
            <a:ext cx="10052050" cy="597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74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D8BFF-B565-44C6-87D6-80C129ABC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018" y="457200"/>
            <a:ext cx="2208068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4815A7-A939-4C5F-84D9-4600F80EF66F}"/>
              </a:ext>
            </a:extLst>
          </p:cNvPr>
          <p:cNvSpPr txBox="1"/>
          <p:nvPr/>
        </p:nvSpPr>
        <p:spPr>
          <a:xfrm>
            <a:off x="994064" y="1438276"/>
            <a:ext cx="944533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  <a:effectLst/>
                <a:latin typeface="CCW Cursive Writing 4" panose="03050602040000000000" pitchFamily="66" charset="0"/>
              </a:rPr>
              <a:t>Did you like the story?</a:t>
            </a:r>
            <a:endParaRPr lang="en-GB" sz="3600" dirty="0">
              <a:effectLst/>
            </a:endParaRPr>
          </a:p>
          <a:p>
            <a:br>
              <a:rPr lang="en-GB" sz="3600" dirty="0">
                <a:solidFill>
                  <a:srgbClr val="000000"/>
                </a:solidFill>
                <a:effectLst/>
                <a:latin typeface="CCW Cursive Writing 4" panose="03050602040000000000" pitchFamily="66" charset="0"/>
              </a:rPr>
            </a:br>
            <a:endParaRPr lang="en-GB" sz="3600" dirty="0">
              <a:solidFill>
                <a:srgbClr val="000000"/>
              </a:solidFill>
              <a:effectLst/>
              <a:latin typeface="CCW Cursive Writing 4" panose="03050602040000000000" pitchFamily="66" charset="0"/>
            </a:endParaRPr>
          </a:p>
          <a:p>
            <a:r>
              <a:rPr lang="en-GB" sz="3600" dirty="0">
                <a:solidFill>
                  <a:srgbClr val="000000"/>
                </a:solidFill>
                <a:effectLst/>
                <a:latin typeface="CCW Cursive Writing 4" panose="03050602040000000000" pitchFamily="66" charset="0"/>
              </a:rPr>
              <a:t>Can you see why it is</a:t>
            </a:r>
            <a:endParaRPr lang="en-GB" sz="3600" dirty="0">
              <a:effectLst/>
            </a:endParaRPr>
          </a:p>
          <a:p>
            <a:r>
              <a:rPr lang="en-GB" sz="3600" dirty="0">
                <a:solidFill>
                  <a:srgbClr val="000000"/>
                </a:solidFill>
                <a:effectLst/>
                <a:latin typeface="CCW Cursive Writing 4" panose="03050602040000000000" pitchFamily="66" charset="0"/>
              </a:rPr>
              <a:t>a cautionary tale now?</a:t>
            </a:r>
            <a:endParaRPr lang="en-GB" sz="3600" dirty="0">
              <a:effectLst/>
            </a:endParaRPr>
          </a:p>
          <a:p>
            <a:br>
              <a:rPr lang="en-GB" sz="3600" dirty="0">
                <a:solidFill>
                  <a:srgbClr val="000000"/>
                </a:solidFill>
                <a:effectLst/>
                <a:latin typeface="CCW Cursive Writing 4" panose="03050602040000000000" pitchFamily="66" charset="0"/>
              </a:rPr>
            </a:br>
            <a:endParaRPr lang="en-GB" sz="3600" dirty="0">
              <a:solidFill>
                <a:srgbClr val="000000"/>
              </a:solidFill>
              <a:effectLst/>
              <a:latin typeface="CCW Cursive Writing 4" panose="03050602040000000000" pitchFamily="66" charset="0"/>
            </a:endParaRPr>
          </a:p>
          <a:p>
            <a:r>
              <a:rPr lang="en-GB" sz="3600" dirty="0">
                <a:solidFill>
                  <a:srgbClr val="000000"/>
                </a:solidFill>
                <a:effectLst/>
                <a:latin typeface="CCW Cursive Writing 4" panose="03050602040000000000" pitchFamily="66" charset="0"/>
              </a:rPr>
              <a:t>Would you change your </a:t>
            </a:r>
            <a:endParaRPr lang="en-GB" sz="3600" dirty="0">
              <a:effectLst/>
            </a:endParaRPr>
          </a:p>
          <a:p>
            <a:r>
              <a:rPr lang="en-GB" sz="3600" dirty="0">
                <a:solidFill>
                  <a:srgbClr val="000000"/>
                </a:solidFill>
                <a:effectLst/>
                <a:latin typeface="CCW Cursive Writing 4" panose="03050602040000000000" pitchFamily="66" charset="0"/>
              </a:rPr>
              <a:t>3 wishes now?</a:t>
            </a:r>
            <a:endParaRPr lang="en-GB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F186E-F8C8-4CEE-9D6F-5598DAB17714}"/>
              </a:ext>
            </a:extLst>
          </p:cNvPr>
          <p:cNvSpPr txBox="1"/>
          <p:nvPr/>
        </p:nvSpPr>
        <p:spPr>
          <a:xfrm>
            <a:off x="2705100" y="228599"/>
            <a:ext cx="524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Things to think about …</a:t>
            </a:r>
          </a:p>
        </p:txBody>
      </p:sp>
    </p:spTree>
    <p:extLst>
      <p:ext uri="{BB962C8B-B14F-4D97-AF65-F5344CB8AC3E}">
        <p14:creationId xmlns:p14="http://schemas.microsoft.com/office/powerpoint/2010/main" val="120179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C68BCE9-9622-4D07-8831-65A592A6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17155" r="6206" b="13913"/>
          <a:stretch>
            <a:fillRect/>
          </a:stretch>
        </p:blipFill>
        <p:spPr bwMode="auto">
          <a:xfrm>
            <a:off x="1181099" y="590552"/>
            <a:ext cx="9648825" cy="567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06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85CF3FE-2076-4486-99F1-56EB4BF61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8441" r="7573" b="18951"/>
          <a:stretch>
            <a:fillRect/>
          </a:stretch>
        </p:blipFill>
        <p:spPr bwMode="auto">
          <a:xfrm>
            <a:off x="1241425" y="424656"/>
            <a:ext cx="9493250" cy="600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7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90562-A581-4749-8EE3-533785FA237D}"/>
              </a:ext>
            </a:extLst>
          </p:cNvPr>
          <p:cNvSpPr txBox="1"/>
          <p:nvPr/>
        </p:nvSpPr>
        <p:spPr>
          <a:xfrm>
            <a:off x="304799" y="438150"/>
            <a:ext cx="117062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CW Cursive Writing 4" panose="03050602040000000000" pitchFamily="66" charset="0"/>
              </a:rPr>
              <a:t>Task 4</a:t>
            </a:r>
          </a:p>
          <a:p>
            <a:endParaRPr lang="en-GB" sz="1600" dirty="0">
              <a:latin typeface="CCW Cursive Writing 4" panose="03050602040000000000" pitchFamily="66" charset="0"/>
            </a:endParaRPr>
          </a:p>
          <a:p>
            <a:r>
              <a:rPr lang="en-GB" sz="1600" dirty="0">
                <a:latin typeface="CCW Cursive Writing 4" panose="03050602040000000000" pitchFamily="66" charset="0"/>
              </a:rPr>
              <a:t>What do you think of Grendel now?</a:t>
            </a:r>
          </a:p>
          <a:p>
            <a:r>
              <a:rPr lang="en-GB" sz="1600" dirty="0">
                <a:latin typeface="CCW Cursive Writing 4" panose="03050602040000000000" pitchFamily="66" charset="0"/>
              </a:rPr>
              <a:t>________________________________________________________________________________</a:t>
            </a:r>
          </a:p>
          <a:p>
            <a:endParaRPr lang="en-GB" sz="1600" dirty="0">
              <a:latin typeface="CCW Cursive Writing 4" panose="03050602040000000000" pitchFamily="66" charset="0"/>
            </a:endParaRPr>
          </a:p>
          <a:p>
            <a:r>
              <a:rPr lang="en-GB" sz="1600" dirty="0">
                <a:latin typeface="CCW Cursive Writing 4" panose="03050602040000000000" pitchFamily="66" charset="0"/>
              </a:rPr>
              <a:t> “snatched”   “Give it to me!” </a:t>
            </a:r>
          </a:p>
          <a:p>
            <a:r>
              <a:rPr lang="en-GB" sz="1600" dirty="0">
                <a:latin typeface="CCW Cursive Writing 4" panose="03050602040000000000" pitchFamily="66" charset="0"/>
              </a:rPr>
              <a:t>Do we know more about his character?</a:t>
            </a:r>
          </a:p>
          <a:p>
            <a:r>
              <a:rPr lang="en-GB" sz="1600" dirty="0">
                <a:latin typeface="CCW Cursive Writing 4" panose="03050602040000000000" pitchFamily="66" charset="0"/>
              </a:rPr>
              <a:t>________________________________________________________________________________</a:t>
            </a:r>
          </a:p>
          <a:p>
            <a:r>
              <a:rPr lang="en-GB" sz="2400" dirty="0">
                <a:latin typeface="CCW Cursive Writing 4" panose="03050602040000000000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6C856-7EE7-4202-B534-7BD26708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43" y="2621935"/>
            <a:ext cx="8464713" cy="40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8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28B2A-D8D6-4C95-872C-4895FFE5E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01"/>
          <a:stretch/>
        </p:blipFill>
        <p:spPr>
          <a:xfrm>
            <a:off x="237918" y="723899"/>
            <a:ext cx="3772038" cy="19859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4553FB-4231-40F6-BDAC-1500AA04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83" y="1573981"/>
            <a:ext cx="7515225" cy="492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0887D-FC31-4E95-B200-0DA07E934EDB}"/>
              </a:ext>
            </a:extLst>
          </p:cNvPr>
          <p:cNvSpPr txBox="1"/>
          <p:nvPr/>
        </p:nvSpPr>
        <p:spPr>
          <a:xfrm>
            <a:off x="438150" y="211692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Task 5 </a:t>
            </a:r>
          </a:p>
        </p:txBody>
      </p:sp>
    </p:spTree>
    <p:extLst>
      <p:ext uri="{BB962C8B-B14F-4D97-AF65-F5344CB8AC3E}">
        <p14:creationId xmlns:p14="http://schemas.microsoft.com/office/powerpoint/2010/main" val="341577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DF593-8686-45C5-B11B-8DC34E63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90" y="149141"/>
            <a:ext cx="9163219" cy="456385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FD6054-C723-49E6-9969-FD30757CB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856535"/>
              </p:ext>
            </p:extLst>
          </p:nvPr>
        </p:nvGraphicFramePr>
        <p:xfrm>
          <a:off x="971549" y="4712993"/>
          <a:ext cx="10515600" cy="17678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4016778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CW Cursive Writing 4" panose="03050602040000000000" pitchFamily="66" charset="0"/>
                        </a:rPr>
                        <a:t>Task 6 </a:t>
                      </a:r>
                      <a:endParaRPr lang="en-GB" sz="4000" dirty="0">
                        <a:effectLst/>
                      </a:endParaRPr>
                    </a:p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CW Cursive Writing 4" panose="03050602040000000000" pitchFamily="66" charset="0"/>
                        </a:rPr>
                        <a:t>What do you think about Grendel’s wish? </a:t>
                      </a:r>
                      <a:endParaRPr lang="en-GB" sz="4000" dirty="0">
                        <a:effectLst/>
                      </a:endParaRPr>
                    </a:p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CW Cursive Writing 4" panose="03050602040000000000" pitchFamily="66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4000" dirty="0">
                        <a:effectLst/>
                      </a:endParaRPr>
                    </a:p>
                    <a:p>
                      <a:b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CW Cursive Writing 4" panose="03050602040000000000" pitchFamily="66" charset="0"/>
                        </a:rPr>
                      </a:b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CCW Cursive Writing 4" panose="03050602040000000000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891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48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85CEB8-0A61-47A9-9FAB-ADDFA4693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636" y="442003"/>
            <a:ext cx="8639313" cy="59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9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5CED2F-C75A-4C0D-9432-1ABED6552C1A}"/>
              </a:ext>
            </a:extLst>
          </p:cNvPr>
          <p:cNvSpPr txBox="1"/>
          <p:nvPr/>
        </p:nvSpPr>
        <p:spPr>
          <a:xfrm>
            <a:off x="781050" y="1166842"/>
            <a:ext cx="11039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CW Cursive Writing 4" panose="03050602040000000000" pitchFamily="66" charset="0"/>
              </a:rPr>
              <a:t>Read on and find out … How will the story end?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E577AA7-6AAB-4BBE-9837-E1BFCBF71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3657600"/>
            <a:ext cx="276383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ee the source image">
            <a:extLst>
              <a:ext uri="{FF2B5EF4-FFF2-40B4-BE49-F238E27FC236}">
                <a16:creationId xmlns:a16="http://schemas.microsoft.com/office/drawing/2014/main" id="{273EF253-C53C-4CF3-AF92-DD62FE00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3554412"/>
            <a:ext cx="262731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97775F-A25F-4329-9263-D154D7E5AF0E}"/>
              </a:ext>
            </a:extLst>
          </p:cNvPr>
          <p:cNvSpPr txBox="1"/>
          <p:nvPr/>
        </p:nvSpPr>
        <p:spPr>
          <a:xfrm>
            <a:off x="5638802" y="4082445"/>
            <a:ext cx="216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19585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FDBDB-1713-4E2C-8CE6-3EA3CC55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17918" r="6331" b="10165"/>
          <a:stretch>
            <a:fillRect/>
          </a:stretch>
        </p:blipFill>
        <p:spPr bwMode="auto">
          <a:xfrm>
            <a:off x="771525" y="577849"/>
            <a:ext cx="9963150" cy="585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20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103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CCW Cursive Writing 4</vt:lpstr>
      <vt:lpstr>Office Theme</vt:lpstr>
      <vt:lpstr>Grendel  A cautionary tale about chocolate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Grendel  A cautionary tale about chocolate</dc:title>
  <dc:creator>sharon fenton</dc:creator>
  <cp:lastModifiedBy>sharon fenton</cp:lastModifiedBy>
  <cp:revision>14</cp:revision>
  <dcterms:created xsi:type="dcterms:W3CDTF">2021-02-12T10:34:54Z</dcterms:created>
  <dcterms:modified xsi:type="dcterms:W3CDTF">2021-02-12T15:17:59Z</dcterms:modified>
</cp:coreProperties>
</file>