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257" r:id="rId2"/>
    <p:sldId id="262" r:id="rId3"/>
    <p:sldId id="263" r:id="rId4"/>
  </p:sldIdLst>
  <p:sldSz cx="18288000" cy="10287000"/>
  <p:notesSz cx="7104063" cy="10234613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88D4"/>
    <a:srgbClr val="ABA7E3"/>
    <a:srgbClr val="A42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viewProps" Target="viewProps.xml"/><Relationship Id="rId5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78163" cy="512763"/>
          </a:xfrm>
          <a:prstGeom prst="rect">
            <a:avLst/>
          </a:prstGeom>
        </p:spPr>
        <p:txBody>
          <a:bodyPr vert="horz" lIns="91018" tIns="45509" rIns="91018" bIns="45509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4314" y="3"/>
            <a:ext cx="3078161" cy="512763"/>
          </a:xfrm>
          <a:prstGeom prst="rect">
            <a:avLst/>
          </a:prstGeom>
        </p:spPr>
        <p:txBody>
          <a:bodyPr vert="horz" lIns="91018" tIns="45509" rIns="91018" bIns="45509" rtlCol="0"/>
          <a:lstStyle>
            <a:lvl1pPr algn="r">
              <a:defRPr sz="1100"/>
            </a:lvl1pPr>
          </a:lstStyle>
          <a:p>
            <a:fld id="{AE782DC5-F6A6-4635-95D7-E388D821BE0D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7938"/>
            <a:ext cx="6145213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8" tIns="45509" rIns="91018" bIns="4550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018" tIns="45509" rIns="91018" bIns="4550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3"/>
            <a:ext cx="3078163" cy="512763"/>
          </a:xfrm>
          <a:prstGeom prst="rect">
            <a:avLst/>
          </a:prstGeom>
        </p:spPr>
        <p:txBody>
          <a:bodyPr vert="horz" lIns="91018" tIns="45509" rIns="91018" bIns="45509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4" y="9721853"/>
            <a:ext cx="3078161" cy="512763"/>
          </a:xfrm>
          <a:prstGeom prst="rect">
            <a:avLst/>
          </a:prstGeom>
        </p:spPr>
        <p:txBody>
          <a:bodyPr vert="horz" lIns="91018" tIns="45509" rIns="91018" bIns="45509" rtlCol="0" anchor="b"/>
          <a:lstStyle>
            <a:lvl1pPr algn="r">
              <a:defRPr sz="1100"/>
            </a:lvl1pPr>
          </a:lstStyle>
          <a:p>
            <a:fld id="{B9A40A3D-E7CD-486A-9835-9A7CC03F03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701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lumMod val="20000"/>
                <a:lumOff val="80000"/>
              </a:schemeClr>
            </a:gs>
            <a:gs pos="62000">
              <a:schemeClr val="accent1">
                <a:lumMod val="40000"/>
                <a:lumOff val="60000"/>
              </a:schemeClr>
            </a:gs>
            <a:gs pos="81000">
              <a:schemeClr val="accent1">
                <a:lumMod val="60000"/>
                <a:lumOff val="40000"/>
              </a:schemeClr>
            </a:gs>
            <a:gs pos="97000">
              <a:schemeClr val="accent1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video" Target="../media/media1.mp4"/><Relationship Id="rId16" Type="http://schemas.openxmlformats.org/officeDocument/2006/relationships/image" Target="../media/image8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.png"/><Relationship Id="rId5" Type="http://schemas.microsoft.com/office/2007/relationships/media" Target="../media/media3.mp4"/><Relationship Id="rId1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video" Target="../media/media2.mp4"/><Relationship Id="rId9" Type="http://schemas.openxmlformats.org/officeDocument/2006/relationships/image" Target="../media/image2.png"/><Relationship Id="rId1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svg"/><Relationship Id="rId3" Type="http://schemas.microsoft.com/office/2007/relationships/media" Target="../media/media5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video" Target="../media/media4.mp4"/><Relationship Id="rId16" Type="http://schemas.microsoft.com/office/2007/relationships/hdphoto" Target="../media/hdphoto1.wdp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10.png"/><Relationship Id="rId5" Type="http://schemas.microsoft.com/office/2007/relationships/media" Target="../media/media6.mp4"/><Relationship Id="rId1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openxmlformats.org/officeDocument/2006/relationships/video" Target="../media/media5.mp4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3" Type="http://schemas.openxmlformats.org/officeDocument/2006/relationships/video" Target="NULL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svg"/><Relationship Id="rId4" Type="http://schemas.microsoft.com/office/2007/relationships/media" Target="../media/media8.mp4"/><Relationship Id="rId9" Type="http://schemas.openxmlformats.org/officeDocument/2006/relationships/image" Target="../media/image5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egg roll">
            <a:hlinkClick r:id="" action="ppaction://media"/>
            <a:extLst>
              <a:ext uri="{FF2B5EF4-FFF2-40B4-BE49-F238E27FC236}">
                <a16:creationId xmlns:a16="http://schemas.microsoft.com/office/drawing/2014/main" id="{A03BE008-25A3-4B55-83EE-8A24805C2C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7322" y="1750494"/>
            <a:ext cx="4311784" cy="257274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0E110C4-74A2-46FC-BFA4-F44A6A5021C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44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8100000">
            <a:off x="11934920" y="6076179"/>
            <a:ext cx="4538398" cy="4992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9A981B-B83E-4BA7-B515-175CE3AD32DB}"/>
              </a:ext>
            </a:extLst>
          </p:cNvPr>
          <p:cNvSpPr txBox="1"/>
          <p:nvPr/>
        </p:nvSpPr>
        <p:spPr>
          <a:xfrm>
            <a:off x="250759" y="11606"/>
            <a:ext cx="36845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Gymnastics </a:t>
            </a:r>
          </a:p>
          <a:p>
            <a:pPr algn="ctr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Home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EA08FD0-1E32-44A8-B461-3CC00F8A2756}"/>
              </a:ext>
            </a:extLst>
          </p:cNvPr>
          <p:cNvSpPr/>
          <p:nvPr/>
        </p:nvSpPr>
        <p:spPr>
          <a:xfrm>
            <a:off x="3977078" y="235244"/>
            <a:ext cx="10091854" cy="1189488"/>
          </a:xfrm>
          <a:prstGeom prst="roundRect">
            <a:avLst/>
          </a:prstGeom>
          <a:solidFill>
            <a:srgbClr val="D288D4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Active me:  </a:t>
            </a:r>
            <a:r>
              <a:rPr lang="en-GB" sz="2800" dirty="0">
                <a:solidFill>
                  <a:schemeClr val="bg1"/>
                </a:solidFill>
              </a:rPr>
              <a:t>Can you explore different  ways of rolling or rotating? Take a look at some different moves below, can you do any? 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C58A62-3240-45F0-87ED-4E5B4CFD3A9D}"/>
              </a:ext>
            </a:extLst>
          </p:cNvPr>
          <p:cNvSpPr/>
          <p:nvPr/>
        </p:nvSpPr>
        <p:spPr>
          <a:xfrm rot="16200000">
            <a:off x="-1870228" y="3772109"/>
            <a:ext cx="5037003" cy="91440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Rolls &amp; Rotations – Stage  1</a:t>
            </a:r>
          </a:p>
        </p:txBody>
      </p:sp>
      <p:pic>
        <p:nvPicPr>
          <p:cNvPr id="33" name="Picture 32" descr="twitter logo | CultureNL">
            <a:extLst>
              <a:ext uri="{FF2B5EF4-FFF2-40B4-BE49-F238E27FC236}">
                <a16:creationId xmlns:a16="http://schemas.microsoft.com/office/drawing/2014/main" id="{30FA914C-BF2C-4938-A7E2-73B95635DDCA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1473" y="8444010"/>
            <a:ext cx="576057" cy="576056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E731FAA-4DB3-4C7F-BC7E-7C3460B8CBE7}"/>
              </a:ext>
            </a:extLst>
          </p:cNvPr>
          <p:cNvSpPr/>
          <p:nvPr/>
        </p:nvSpPr>
        <p:spPr>
          <a:xfrm>
            <a:off x="15148308" y="9126383"/>
            <a:ext cx="2653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@</a:t>
            </a:r>
            <a:r>
              <a:rPr lang="en-GB" sz="2400" b="1" dirty="0" err="1">
                <a:solidFill>
                  <a:schemeClr val="bg1"/>
                </a:solidFill>
              </a:rPr>
              <a:t>NorthTynesidePE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9D382C-6818-48FD-A6C9-6D21C7AFA52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2148" y="147376"/>
            <a:ext cx="3371186" cy="1748492"/>
          </a:xfrm>
          <a:prstGeom prst="rect">
            <a:avLst/>
          </a:prstGeom>
        </p:spPr>
      </p:pic>
      <p:pic>
        <p:nvPicPr>
          <p:cNvPr id="39" name="Graphic 38" descr="Play">
            <a:extLst>
              <a:ext uri="{FF2B5EF4-FFF2-40B4-BE49-F238E27FC236}">
                <a16:creationId xmlns:a16="http://schemas.microsoft.com/office/drawing/2014/main" id="{56B92F1F-8D07-45B0-BF32-6DB6297CFD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30468" y="2506058"/>
            <a:ext cx="661698" cy="661698"/>
          </a:xfrm>
          <a:prstGeom prst="rect">
            <a:avLst/>
          </a:prstGeom>
        </p:spPr>
      </p:pic>
      <p:pic>
        <p:nvPicPr>
          <p:cNvPr id="7" name="5 teddy roll">
            <a:hlinkClick r:id="" action="ppaction://media"/>
            <a:extLst>
              <a:ext uri="{FF2B5EF4-FFF2-40B4-BE49-F238E27FC236}">
                <a16:creationId xmlns:a16="http://schemas.microsoft.com/office/drawing/2014/main" id="{98B24ED1-3A12-4A67-95FD-C344AE93BE2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65537" y="1727580"/>
            <a:ext cx="4474332" cy="257274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27" name="Graphic 26" descr="Play">
            <a:extLst>
              <a:ext uri="{FF2B5EF4-FFF2-40B4-BE49-F238E27FC236}">
                <a16:creationId xmlns:a16="http://schemas.microsoft.com/office/drawing/2014/main" id="{E2A74578-52D0-489A-94FE-87274D2749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37956" y="2626127"/>
            <a:ext cx="661698" cy="661698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2F4587A-8CB6-419B-953F-586435EE8AC2}"/>
              </a:ext>
            </a:extLst>
          </p:cNvPr>
          <p:cNvSpPr/>
          <p:nvPr/>
        </p:nvSpPr>
        <p:spPr>
          <a:xfrm>
            <a:off x="162655" y="7187287"/>
            <a:ext cx="9173472" cy="2799257"/>
          </a:xfrm>
          <a:prstGeom prst="roundRect">
            <a:avLst>
              <a:gd name="adj" fmla="val 16667"/>
            </a:avLst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r>
              <a:rPr lang="en-GB" sz="2800" b="1" i="1" dirty="0">
                <a:solidFill>
                  <a:schemeClr val="tx1"/>
                </a:solidFill>
                <a:cs typeface="Arial" panose="020B0604020202020204" pitchFamily="34" charset="0"/>
              </a:rPr>
              <a:t>Recommendations: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tx1"/>
                </a:solidFill>
                <a:cs typeface="Arial" panose="020B0604020202020204" pitchFamily="34" charset="0"/>
              </a:rPr>
              <a:t>Check with an adult before starting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tx1"/>
                </a:solidFill>
                <a:cs typeface="Arial" panose="020B0604020202020204" pitchFamily="34" charset="0"/>
              </a:rPr>
              <a:t>Tie hair back &amp; no jewellery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tx1"/>
                </a:solidFill>
                <a:cs typeface="Arial" panose="020B0604020202020204" pitchFamily="34" charset="0"/>
              </a:rPr>
              <a:t>Make sure you have enough suitable space around you and that there are no hazards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i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en-GB" sz="2000" i="1" dirty="0">
                <a:solidFill>
                  <a:schemeClr val="tx1"/>
                </a:solidFill>
                <a:cs typeface="Arial" panose="020B0604020202020204" pitchFamily="34" charset="0"/>
              </a:rPr>
              <a:t>Physical activities can have a risk of injury, please ensure you participate in activities suitable to your skill level. Taking part in the activities are at your own risk.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CE2CB1C-D584-4CF4-8389-4E9FB3E83EF1}"/>
              </a:ext>
            </a:extLst>
          </p:cNvPr>
          <p:cNvSpPr/>
          <p:nvPr/>
        </p:nvSpPr>
        <p:spPr>
          <a:xfrm>
            <a:off x="14982421" y="2002185"/>
            <a:ext cx="2950221" cy="6335508"/>
          </a:xfrm>
          <a:prstGeom prst="roundRect">
            <a:avLst/>
          </a:prstGeom>
          <a:solidFill>
            <a:srgbClr val="D288D4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Develop me: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How many different rolls/ rotations can you do?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Do you travel from one spot to another during the move? 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Could you make one roll or rotation really quick and one really slow?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390EBA5-FD8C-4C46-BF88-919325CC9E3F}"/>
              </a:ext>
            </a:extLst>
          </p:cNvPr>
          <p:cNvSpPr/>
          <p:nvPr/>
        </p:nvSpPr>
        <p:spPr>
          <a:xfrm>
            <a:off x="7419514" y="4957759"/>
            <a:ext cx="7276310" cy="2031701"/>
          </a:xfrm>
          <a:prstGeom prst="roundRect">
            <a:avLst/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r>
              <a:rPr lang="en-GB" sz="2800" b="1" dirty="0">
                <a:solidFill>
                  <a:schemeClr val="tx1"/>
                </a:solidFill>
              </a:rPr>
              <a:t>Gail’s Tips – </a:t>
            </a:r>
            <a:r>
              <a:rPr lang="en-GB" sz="2800" dirty="0">
                <a:solidFill>
                  <a:schemeClr val="tx1"/>
                </a:solidFill>
              </a:rPr>
              <a:t>Teddy Bear Roll</a:t>
            </a:r>
          </a:p>
          <a:p>
            <a:r>
              <a:rPr lang="en-GB" sz="2400" dirty="0">
                <a:solidFill>
                  <a:schemeClr val="tx1"/>
                </a:solidFill>
              </a:rPr>
              <a:t>Sit in a straddle position. Legs straight and toes pointed, hands just below knees and back rounded. Roll on your back only, shoulder to shoulder.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7CC401A-B94A-425D-8F8D-541FC95666D2}"/>
              </a:ext>
            </a:extLst>
          </p:cNvPr>
          <p:cNvSpPr/>
          <p:nvPr/>
        </p:nvSpPr>
        <p:spPr>
          <a:xfrm>
            <a:off x="9499323" y="7349992"/>
            <a:ext cx="5185742" cy="2620950"/>
          </a:xfrm>
          <a:prstGeom prst="roundRect">
            <a:avLst/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Challenge me: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Could you put 2 or 3 rolls together? Can you find different ways to move between each one?</a:t>
            </a:r>
          </a:p>
        </p:txBody>
      </p:sp>
      <p:pic>
        <p:nvPicPr>
          <p:cNvPr id="3" name="2 half turn">
            <a:hlinkClick r:id="" action="ppaction://media"/>
            <a:extLst>
              <a:ext uri="{FF2B5EF4-FFF2-40B4-BE49-F238E27FC236}">
                <a16:creationId xmlns:a16="http://schemas.microsoft.com/office/drawing/2014/main" id="{0F5B05DA-9357-42F2-B82A-BD598494379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83017" y="1844418"/>
            <a:ext cx="3302048" cy="238489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40" name="Graphic 39" descr="Play">
            <a:extLst>
              <a:ext uri="{FF2B5EF4-FFF2-40B4-BE49-F238E27FC236}">
                <a16:creationId xmlns:a16="http://schemas.microsoft.com/office/drawing/2014/main" id="{5E23D9BB-7E1D-4B78-ADA0-3EE91C3986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023367" y="2679428"/>
            <a:ext cx="661698" cy="555096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F4B266-B4E8-4898-82FA-5D095EE1EEFB}"/>
              </a:ext>
            </a:extLst>
          </p:cNvPr>
          <p:cNvSpPr/>
          <p:nvPr/>
        </p:nvSpPr>
        <p:spPr>
          <a:xfrm>
            <a:off x="1279899" y="4965762"/>
            <a:ext cx="5960308" cy="2031701"/>
          </a:xfrm>
          <a:prstGeom prst="roundRect">
            <a:avLst/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r>
              <a:rPr lang="en-GB" sz="2800" b="1" dirty="0">
                <a:solidFill>
                  <a:schemeClr val="tx1"/>
                </a:solidFill>
              </a:rPr>
              <a:t>Gail’s Tips – </a:t>
            </a:r>
            <a:r>
              <a:rPr lang="en-GB" sz="2800" dirty="0">
                <a:solidFill>
                  <a:schemeClr val="tx1"/>
                </a:solidFill>
              </a:rPr>
              <a:t>Egg Roll</a:t>
            </a:r>
          </a:p>
          <a:p>
            <a:r>
              <a:rPr lang="en-GB" sz="2400" dirty="0">
                <a:solidFill>
                  <a:schemeClr val="tx1"/>
                </a:solidFill>
              </a:rPr>
              <a:t>Keep chin tucked in. Keep knees in tuck shape, start on your back or front, whichever works best for you.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D44A7E8-D985-4C26-86B2-AA2F4EF04196}"/>
              </a:ext>
            </a:extLst>
          </p:cNvPr>
          <p:cNvSpPr/>
          <p:nvPr/>
        </p:nvSpPr>
        <p:spPr>
          <a:xfrm rot="16200000">
            <a:off x="3732714" y="4471210"/>
            <a:ext cx="381000" cy="3236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EC27889-06F8-4117-850F-28DC0A9F2985}"/>
              </a:ext>
            </a:extLst>
          </p:cNvPr>
          <p:cNvSpPr/>
          <p:nvPr/>
        </p:nvSpPr>
        <p:spPr>
          <a:xfrm rot="16200000">
            <a:off x="9037341" y="4455106"/>
            <a:ext cx="381000" cy="3236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12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5758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2 cartwheels">
            <a:hlinkClick r:id="" action="ppaction://media"/>
            <a:extLst>
              <a:ext uri="{FF2B5EF4-FFF2-40B4-BE49-F238E27FC236}">
                <a16:creationId xmlns:a16="http://schemas.microsoft.com/office/drawing/2014/main" id="{C98DDCCF-F747-4BC5-A284-024EC8C9F1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93855" y="1790875"/>
            <a:ext cx="4404019" cy="247726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9A981B-B83E-4BA7-B515-175CE3AD32DB}"/>
              </a:ext>
            </a:extLst>
          </p:cNvPr>
          <p:cNvSpPr txBox="1"/>
          <p:nvPr/>
        </p:nvSpPr>
        <p:spPr>
          <a:xfrm>
            <a:off x="71451" y="132276"/>
            <a:ext cx="36845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Gymnastics </a:t>
            </a:r>
          </a:p>
          <a:p>
            <a:pPr algn="ctr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Home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4C8A5C-7013-4644-B300-63E4141EE94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2037" y="192822"/>
            <a:ext cx="3371186" cy="17484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DBE1C22-D5AE-4AC7-8C7D-E316FBDF3608}"/>
              </a:ext>
            </a:extLst>
          </p:cNvPr>
          <p:cNvSpPr txBox="1"/>
          <p:nvPr/>
        </p:nvSpPr>
        <p:spPr>
          <a:xfrm>
            <a:off x="14494533" y="3883987"/>
            <a:ext cx="2615558" cy="225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EA08FD0-1E32-44A8-B461-3CC00F8A2756}"/>
              </a:ext>
            </a:extLst>
          </p:cNvPr>
          <p:cNvSpPr/>
          <p:nvPr/>
        </p:nvSpPr>
        <p:spPr>
          <a:xfrm>
            <a:off x="4116121" y="137839"/>
            <a:ext cx="9526093" cy="1497341"/>
          </a:xfrm>
          <a:prstGeom prst="roundRect">
            <a:avLst/>
          </a:prstGeom>
          <a:solidFill>
            <a:srgbClr val="D288D4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Active me: </a:t>
            </a:r>
            <a:r>
              <a:rPr lang="en-GB" sz="2800" dirty="0">
                <a:solidFill>
                  <a:schemeClr val="bg1"/>
                </a:solidFill>
              </a:rPr>
              <a:t>Can you perform a rotation or roll of your choice?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Take a look below, can you do any? 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C7230ED-1A1B-4E17-875B-AEF7FF880973}"/>
              </a:ext>
            </a:extLst>
          </p:cNvPr>
          <p:cNvSpPr/>
          <p:nvPr/>
        </p:nvSpPr>
        <p:spPr>
          <a:xfrm rot="16200000">
            <a:off x="-1826930" y="3996452"/>
            <a:ext cx="5093679" cy="762554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Rolls &amp; Rotations - Stage 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D19460-0A23-40C5-9153-DE3845468996}"/>
              </a:ext>
            </a:extLst>
          </p:cNvPr>
          <p:cNvSpPr/>
          <p:nvPr/>
        </p:nvSpPr>
        <p:spPr>
          <a:xfrm>
            <a:off x="14761136" y="9405743"/>
            <a:ext cx="2653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@</a:t>
            </a:r>
            <a:r>
              <a:rPr lang="en-GB" sz="2400" b="1" dirty="0" err="1">
                <a:solidFill>
                  <a:schemeClr val="bg1"/>
                </a:solidFill>
              </a:rPr>
              <a:t>NorthTynesidePE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35" name="Picture 34" descr="twitter logo | CultureNL">
            <a:extLst>
              <a:ext uri="{FF2B5EF4-FFF2-40B4-BE49-F238E27FC236}">
                <a16:creationId xmlns:a16="http://schemas.microsoft.com/office/drawing/2014/main" id="{BAB59270-BF0C-4466-9064-9FAE92FA6759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89601" y="8778606"/>
            <a:ext cx="576057" cy="576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7 log roll">
            <a:hlinkClick r:id="" action="ppaction://media"/>
            <a:extLst>
              <a:ext uri="{FF2B5EF4-FFF2-40B4-BE49-F238E27FC236}">
                <a16:creationId xmlns:a16="http://schemas.microsoft.com/office/drawing/2014/main" id="{9CC4BD84-EF16-49E0-9291-DBB81813B60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73114" y="1817305"/>
            <a:ext cx="4100616" cy="2357854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40" name="Graphic 39" descr="Play">
            <a:extLst>
              <a:ext uri="{FF2B5EF4-FFF2-40B4-BE49-F238E27FC236}">
                <a16:creationId xmlns:a16="http://schemas.microsoft.com/office/drawing/2014/main" id="{C71EA1D5-EB5D-4B06-BDDF-76369F110C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85932" y="2552350"/>
            <a:ext cx="661698" cy="661698"/>
          </a:xfrm>
          <a:prstGeom prst="rect">
            <a:avLst/>
          </a:prstGeom>
        </p:spPr>
      </p:pic>
      <p:pic>
        <p:nvPicPr>
          <p:cNvPr id="41" name="Graphic 40" descr="Play">
            <a:extLst>
              <a:ext uri="{FF2B5EF4-FFF2-40B4-BE49-F238E27FC236}">
                <a16:creationId xmlns:a16="http://schemas.microsoft.com/office/drawing/2014/main" id="{1E1C976F-033A-4075-929B-92D1068D59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43290" y="2665383"/>
            <a:ext cx="661698" cy="66169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962C3CF-6317-46AB-BCB5-2EA197116AB9}"/>
              </a:ext>
            </a:extLst>
          </p:cNvPr>
          <p:cNvSpPr/>
          <p:nvPr/>
        </p:nvSpPr>
        <p:spPr>
          <a:xfrm>
            <a:off x="1508892" y="4821667"/>
            <a:ext cx="3469039" cy="1767384"/>
          </a:xfrm>
          <a:prstGeom prst="roundRect">
            <a:avLst/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r>
              <a:rPr lang="en-GB" sz="2800" b="1" dirty="0">
                <a:solidFill>
                  <a:schemeClr val="tx1"/>
                </a:solidFill>
              </a:rPr>
              <a:t>Gail’s Tips – </a:t>
            </a:r>
            <a:r>
              <a:rPr lang="en-GB" sz="2800" dirty="0">
                <a:solidFill>
                  <a:schemeClr val="tx1"/>
                </a:solidFill>
              </a:rPr>
              <a:t>Log Roll</a:t>
            </a:r>
          </a:p>
          <a:p>
            <a:r>
              <a:rPr lang="en-GB" sz="2400" dirty="0">
                <a:solidFill>
                  <a:schemeClr val="tx1"/>
                </a:solidFill>
              </a:rPr>
              <a:t>Arms stretched up and squeeze your ears</a:t>
            </a:r>
          </a:p>
        </p:txBody>
      </p:sp>
      <p:pic>
        <p:nvPicPr>
          <p:cNvPr id="26" name="3 half spin one foot">
            <a:hlinkClick r:id="" action="ppaction://media"/>
            <a:extLst>
              <a:ext uri="{FF2B5EF4-FFF2-40B4-BE49-F238E27FC236}">
                <a16:creationId xmlns:a16="http://schemas.microsoft.com/office/drawing/2014/main" id="{56BCCCF2-5B1D-451B-BEC6-EF304BDDB8D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11030" y="1866197"/>
            <a:ext cx="2188016" cy="403558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27" name="Graphic 26" descr="Play">
            <a:extLst>
              <a:ext uri="{FF2B5EF4-FFF2-40B4-BE49-F238E27FC236}">
                <a16:creationId xmlns:a16="http://schemas.microsoft.com/office/drawing/2014/main" id="{F3AE1A62-7E5B-4A5C-8FD1-7D31DB5E8C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938267" y="5036346"/>
            <a:ext cx="661698" cy="661698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99B74CC-466E-4AA2-A79B-4E2CAB911167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44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8100000">
            <a:off x="11854187" y="6674956"/>
            <a:ext cx="4538398" cy="499224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CE2CB1C-D584-4CF4-8389-4E9FB3E83EF1}"/>
              </a:ext>
            </a:extLst>
          </p:cNvPr>
          <p:cNvSpPr/>
          <p:nvPr/>
        </p:nvSpPr>
        <p:spPr>
          <a:xfrm>
            <a:off x="14568629" y="2111145"/>
            <a:ext cx="3001799" cy="6214941"/>
          </a:xfrm>
          <a:prstGeom prst="roundRect">
            <a:avLst/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Develop me: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Explore the transfer of weight during your roll or rotation. 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Does your weight move to different body parts during the move? </a:t>
            </a:r>
          </a:p>
          <a:p>
            <a:pPr algn="ctr"/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7CC401A-B94A-425D-8F8D-541FC95666D2}"/>
              </a:ext>
            </a:extLst>
          </p:cNvPr>
          <p:cNvSpPr/>
          <p:nvPr/>
        </p:nvSpPr>
        <p:spPr>
          <a:xfrm>
            <a:off x="9743290" y="6955553"/>
            <a:ext cx="4555756" cy="3102578"/>
          </a:xfrm>
          <a:prstGeom prst="roundRect">
            <a:avLst/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Challenge me: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Could you link a couple of rotations or rolls together? Could you find different ways to travel between each one?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D29C58B-8B6D-4CB3-8BCA-7E38D46A43FB}"/>
              </a:ext>
            </a:extLst>
          </p:cNvPr>
          <p:cNvSpPr/>
          <p:nvPr/>
        </p:nvSpPr>
        <p:spPr>
          <a:xfrm>
            <a:off x="166099" y="7168166"/>
            <a:ext cx="9143344" cy="2914474"/>
          </a:xfrm>
          <a:prstGeom prst="roundRect">
            <a:avLst>
              <a:gd name="adj" fmla="val 16667"/>
            </a:avLst>
          </a:prstGeom>
          <a:solidFill>
            <a:srgbClr val="D288D4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r>
              <a:rPr lang="en-GB" sz="2800" b="1" i="1" dirty="0">
                <a:solidFill>
                  <a:schemeClr val="tx1"/>
                </a:solidFill>
                <a:cs typeface="Arial" panose="020B0604020202020204" pitchFamily="34" charset="0"/>
              </a:rPr>
              <a:t>Recommendations: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tx1"/>
                </a:solidFill>
                <a:cs typeface="Arial" panose="020B0604020202020204" pitchFamily="34" charset="0"/>
              </a:rPr>
              <a:t>Check with an adult before starting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tx1"/>
                </a:solidFill>
                <a:cs typeface="Arial" panose="020B0604020202020204" pitchFamily="34" charset="0"/>
              </a:rPr>
              <a:t>Tie hair back &amp; no jewellery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tx1"/>
                </a:solidFill>
                <a:cs typeface="Arial" panose="020B0604020202020204" pitchFamily="34" charset="0"/>
              </a:rPr>
              <a:t>Make sure you have enough suitable space around you and that there are no hazards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i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en-GB" sz="2000" i="1" dirty="0">
                <a:solidFill>
                  <a:schemeClr val="tx1"/>
                </a:solidFill>
                <a:cs typeface="Arial" panose="020B0604020202020204" pitchFamily="34" charset="0"/>
              </a:rPr>
              <a:t>Physical activities can have a risk of injury, please ensure you participate in activities suitable to your skill level. Taking part in the activities are at your own risk.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543D656-9BA9-4042-A181-ABB4326E9548}"/>
              </a:ext>
            </a:extLst>
          </p:cNvPr>
          <p:cNvSpPr/>
          <p:nvPr/>
        </p:nvSpPr>
        <p:spPr>
          <a:xfrm>
            <a:off x="5455967" y="4821667"/>
            <a:ext cx="6422167" cy="1767384"/>
          </a:xfrm>
          <a:prstGeom prst="roundRect">
            <a:avLst/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r>
              <a:rPr lang="en-GB" sz="2800" b="1" dirty="0">
                <a:solidFill>
                  <a:schemeClr val="tx1"/>
                </a:solidFill>
              </a:rPr>
              <a:t>Gail’s Tips – </a:t>
            </a:r>
            <a:r>
              <a:rPr lang="en-GB" sz="2800" dirty="0">
                <a:solidFill>
                  <a:schemeClr val="tx1"/>
                </a:solidFill>
              </a:rPr>
              <a:t>Cartwheel</a:t>
            </a:r>
          </a:p>
          <a:p>
            <a:r>
              <a:rPr lang="en-GB" sz="2400" dirty="0">
                <a:solidFill>
                  <a:schemeClr val="tx1"/>
                </a:solidFill>
              </a:rPr>
              <a:t>Fingers together and lunge into your cartwheel. Think of a rainbow shape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… 1st hand, 2nd hand, 1 foot &amp; then 2nd foot down. 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6D302DD-21A7-43C1-8ACA-99664D5503F8}"/>
              </a:ext>
            </a:extLst>
          </p:cNvPr>
          <p:cNvSpPr/>
          <p:nvPr/>
        </p:nvSpPr>
        <p:spPr>
          <a:xfrm rot="16200000">
            <a:off x="2901071" y="4374338"/>
            <a:ext cx="381000" cy="3236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193D3C0A-FB6D-4299-8901-A1D9AD97EA9E}"/>
              </a:ext>
            </a:extLst>
          </p:cNvPr>
          <p:cNvSpPr/>
          <p:nvPr/>
        </p:nvSpPr>
        <p:spPr>
          <a:xfrm rot="16200000">
            <a:off x="8526835" y="4370567"/>
            <a:ext cx="381000" cy="3236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7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2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52BB61-AF2D-452B-9B9E-32261B83A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6461" y="1885312"/>
            <a:ext cx="3923809" cy="2257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9A981B-B83E-4BA7-B515-175CE3AD32DB}"/>
              </a:ext>
            </a:extLst>
          </p:cNvPr>
          <p:cNvSpPr txBox="1"/>
          <p:nvPr/>
        </p:nvSpPr>
        <p:spPr>
          <a:xfrm>
            <a:off x="-17062" y="216618"/>
            <a:ext cx="36845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Gymnastics </a:t>
            </a:r>
          </a:p>
          <a:p>
            <a:pPr algn="ctr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Home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C4ADD3-7FDA-4729-AB88-AC475D27908B}"/>
              </a:ext>
            </a:extLst>
          </p:cNvPr>
          <p:cNvSpPr txBox="1"/>
          <p:nvPr/>
        </p:nvSpPr>
        <p:spPr>
          <a:xfrm>
            <a:off x="545511" y="1959328"/>
            <a:ext cx="2673522" cy="252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BE1C22-D5AE-4AC7-8C7D-E316FBDF3608}"/>
              </a:ext>
            </a:extLst>
          </p:cNvPr>
          <p:cNvSpPr txBox="1"/>
          <p:nvPr/>
        </p:nvSpPr>
        <p:spPr>
          <a:xfrm>
            <a:off x="14494533" y="3883987"/>
            <a:ext cx="2615558" cy="225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EA08FD0-1E32-44A8-B461-3CC00F8A2756}"/>
              </a:ext>
            </a:extLst>
          </p:cNvPr>
          <p:cNvSpPr/>
          <p:nvPr/>
        </p:nvSpPr>
        <p:spPr>
          <a:xfrm>
            <a:off x="4093697" y="161568"/>
            <a:ext cx="9509852" cy="1220047"/>
          </a:xfrm>
          <a:prstGeom prst="roundRect">
            <a:avLst/>
          </a:prstGeom>
          <a:solidFill>
            <a:srgbClr val="D288D4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Active Me: </a:t>
            </a:r>
            <a:r>
              <a:rPr lang="en-GB" sz="2800" dirty="0">
                <a:solidFill>
                  <a:schemeClr val="bg1"/>
                </a:solidFill>
              </a:rPr>
              <a:t>Can you perform a roll or rotation of your choice? Take a look below, can you do any? 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CE2CB1C-D584-4CF4-8389-4E9FB3E83EF1}"/>
              </a:ext>
            </a:extLst>
          </p:cNvPr>
          <p:cNvSpPr/>
          <p:nvPr/>
        </p:nvSpPr>
        <p:spPr>
          <a:xfrm>
            <a:off x="15174642" y="1923463"/>
            <a:ext cx="2858046" cy="6640525"/>
          </a:xfrm>
          <a:prstGeom prst="roundRect">
            <a:avLst/>
          </a:prstGeom>
          <a:solidFill>
            <a:srgbClr val="D288D4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Develop me: 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Explore your start and finish position.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Could you get a family member to capture the roll or rotation?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Is the move controlled? 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Do you think you could make any improvements?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69196AA-0247-4F0F-8FA8-98C6BA8C38A9}"/>
              </a:ext>
            </a:extLst>
          </p:cNvPr>
          <p:cNvSpPr/>
          <p:nvPr/>
        </p:nvSpPr>
        <p:spPr>
          <a:xfrm rot="16200000">
            <a:off x="-1487758" y="3761178"/>
            <a:ext cx="4599427" cy="762554"/>
          </a:xfrm>
          <a:prstGeom prst="roundRect">
            <a:avLst/>
          </a:prstGeom>
          <a:solidFill>
            <a:schemeClr val="accent4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Rolls &amp; Rotations - Stage 3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43165B8-58CA-4950-84E9-A8C989DA305A}"/>
              </a:ext>
            </a:extLst>
          </p:cNvPr>
          <p:cNvSpPr/>
          <p:nvPr/>
        </p:nvSpPr>
        <p:spPr>
          <a:xfrm>
            <a:off x="7641112" y="4908897"/>
            <a:ext cx="7209293" cy="2143519"/>
          </a:xfrm>
          <a:prstGeom prst="roundRect">
            <a:avLst/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r>
              <a:rPr lang="en-GB" sz="2800" b="1" dirty="0">
                <a:solidFill>
                  <a:schemeClr val="tx1"/>
                </a:solidFill>
              </a:rPr>
              <a:t>Gail’s Tips - </a:t>
            </a:r>
            <a:r>
              <a:rPr lang="en-GB" sz="2800" dirty="0">
                <a:solidFill>
                  <a:schemeClr val="tx1"/>
                </a:solidFill>
              </a:rPr>
              <a:t>Backward Roll </a:t>
            </a:r>
          </a:p>
          <a:p>
            <a:r>
              <a:rPr lang="en-GB" sz="2400" dirty="0">
                <a:solidFill>
                  <a:schemeClr val="tx1"/>
                </a:solidFill>
              </a:rPr>
              <a:t>Chin on chest throughout, squat position, push through the heels and then push through hands and into the squat position. You could land on your knees, feet or front support. 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5309D69-647D-4AE1-865D-363437D5A320}"/>
              </a:ext>
            </a:extLst>
          </p:cNvPr>
          <p:cNvSpPr/>
          <p:nvPr/>
        </p:nvSpPr>
        <p:spPr>
          <a:xfrm>
            <a:off x="15408151" y="9494947"/>
            <a:ext cx="2653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@</a:t>
            </a:r>
            <a:r>
              <a:rPr lang="en-GB" sz="2400" b="1" dirty="0" err="1">
                <a:solidFill>
                  <a:schemeClr val="bg1"/>
                </a:solidFill>
              </a:rPr>
              <a:t>NorthTynesidePE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45" name="Picture 44" descr="twitter logo | CultureNL">
            <a:extLst>
              <a:ext uri="{FF2B5EF4-FFF2-40B4-BE49-F238E27FC236}">
                <a16:creationId xmlns:a16="http://schemas.microsoft.com/office/drawing/2014/main" id="{95558D89-FB3C-4A99-B8F0-F04D13CB3B7B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47117" y="8972272"/>
            <a:ext cx="576057" cy="576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10 full twist">
            <a:hlinkClick r:id="" action="ppaction://media"/>
            <a:extLst>
              <a:ext uri="{FF2B5EF4-FFF2-40B4-BE49-F238E27FC236}">
                <a16:creationId xmlns:a16="http://schemas.microsoft.com/office/drawing/2014/main" id="{040DCE77-EB10-4864-BAB3-A27C493000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94500" y="1617418"/>
            <a:ext cx="4391369" cy="25250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2" name="Graphic 31" descr="Play">
            <a:extLst>
              <a:ext uri="{FF2B5EF4-FFF2-40B4-BE49-F238E27FC236}">
                <a16:creationId xmlns:a16="http://schemas.microsoft.com/office/drawing/2014/main" id="{50DF0C9E-0839-45B9-9DC4-EB03A7E454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24171" y="2300874"/>
            <a:ext cx="661698" cy="661698"/>
          </a:xfrm>
          <a:prstGeom prst="rect">
            <a:avLst/>
          </a:prstGeom>
        </p:spPr>
      </p:pic>
      <p:pic>
        <p:nvPicPr>
          <p:cNvPr id="3" name="11 forward roll stand style">
            <a:hlinkClick r:id="" action="ppaction://media"/>
            <a:extLst>
              <a:ext uri="{FF2B5EF4-FFF2-40B4-BE49-F238E27FC236}">
                <a16:creationId xmlns:a16="http://schemas.microsoft.com/office/drawing/2014/main" id="{2540460E-82FE-4A89-BF7B-3363B65B6C2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216.95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23937" y="1677775"/>
            <a:ext cx="4391369" cy="25250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23" name="Graphic 22" descr="Play">
            <a:extLst>
              <a:ext uri="{FF2B5EF4-FFF2-40B4-BE49-F238E27FC236}">
                <a16:creationId xmlns:a16="http://schemas.microsoft.com/office/drawing/2014/main" id="{B7C91B43-8C9C-4A89-8A9D-DCD6D2DA80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84148" y="2300874"/>
            <a:ext cx="661698" cy="661698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AD93E6EE-504D-4736-BCE6-4A05AFD186AF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44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8100000">
            <a:off x="10817110" y="8078880"/>
            <a:ext cx="4538398" cy="499224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4C8A5C-7013-4644-B300-63E4141EE94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4527" y="64200"/>
            <a:ext cx="3358268" cy="1741792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7CC401A-B94A-425D-8F8D-541FC95666D2}"/>
              </a:ext>
            </a:extLst>
          </p:cNvPr>
          <p:cNvSpPr/>
          <p:nvPr/>
        </p:nvSpPr>
        <p:spPr>
          <a:xfrm>
            <a:off x="9536243" y="7247960"/>
            <a:ext cx="5304043" cy="2485561"/>
          </a:xfrm>
          <a:prstGeom prst="roundRect">
            <a:avLst/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Challenge me: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Could you perform a sequence which includes 3 rolls or rotations, ensuring you travel smoothly between each one?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4DB8997-B55E-417B-A1B8-869D0796843F}"/>
              </a:ext>
            </a:extLst>
          </p:cNvPr>
          <p:cNvSpPr/>
          <p:nvPr/>
        </p:nvSpPr>
        <p:spPr>
          <a:xfrm>
            <a:off x="116876" y="7160540"/>
            <a:ext cx="9251868" cy="2833229"/>
          </a:xfrm>
          <a:prstGeom prst="roundRect">
            <a:avLst>
              <a:gd name="adj" fmla="val 16667"/>
            </a:avLst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r>
              <a:rPr lang="en-GB" sz="2800" b="1" i="1" dirty="0">
                <a:solidFill>
                  <a:schemeClr val="tx1"/>
                </a:solidFill>
                <a:cs typeface="Arial" panose="020B0604020202020204" pitchFamily="34" charset="0"/>
              </a:rPr>
              <a:t>Recommendations: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tx1"/>
                </a:solidFill>
                <a:cs typeface="Arial" panose="020B0604020202020204" pitchFamily="34" charset="0"/>
              </a:rPr>
              <a:t>Check with an adult before starting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tx1"/>
                </a:solidFill>
                <a:cs typeface="Arial" panose="020B0604020202020204" pitchFamily="34" charset="0"/>
              </a:rPr>
              <a:t>Tie hair back &amp; no jewellery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chemeClr val="tx1"/>
                </a:solidFill>
                <a:cs typeface="Arial" panose="020B0604020202020204" pitchFamily="34" charset="0"/>
              </a:rPr>
              <a:t>Make sure you have enough suitable space around you and that there are no hazards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i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en-GB" sz="2000" i="1" dirty="0">
                <a:solidFill>
                  <a:schemeClr val="tx1"/>
                </a:solidFill>
                <a:cs typeface="Arial" panose="020B0604020202020204" pitchFamily="34" charset="0"/>
              </a:rPr>
              <a:t>Physical activities can have a risk of injury, please ensure you participate in activities suitable to your skill level. Taking part in the activities are at your own risk.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936E76-2619-4BD7-9C8D-C0A3AA59804D}"/>
              </a:ext>
            </a:extLst>
          </p:cNvPr>
          <p:cNvSpPr/>
          <p:nvPr/>
        </p:nvSpPr>
        <p:spPr>
          <a:xfrm>
            <a:off x="1302796" y="4912210"/>
            <a:ext cx="5957384" cy="2143518"/>
          </a:xfrm>
          <a:prstGeom prst="roundRect">
            <a:avLst/>
          </a:prstGeom>
          <a:solidFill>
            <a:srgbClr val="7030A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r>
              <a:rPr lang="en-GB" sz="2800" b="1" dirty="0">
                <a:solidFill>
                  <a:schemeClr val="tx1"/>
                </a:solidFill>
              </a:rPr>
              <a:t>Gail’s Tips - </a:t>
            </a:r>
            <a:r>
              <a:rPr lang="en-GB" sz="2800" dirty="0">
                <a:solidFill>
                  <a:schemeClr val="tx1"/>
                </a:solidFill>
              </a:rPr>
              <a:t>Forward Roll</a:t>
            </a:r>
          </a:p>
          <a:p>
            <a:r>
              <a:rPr lang="en-GB" sz="2400" dirty="0">
                <a:solidFill>
                  <a:schemeClr val="tx1"/>
                </a:solidFill>
              </a:rPr>
              <a:t>Chin on chest throughout. Push from feet. Tighter tucked knees into tummy makes it easier to stand up.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50CE2A0-FE0B-414F-A1AB-C492B02B81F6}"/>
              </a:ext>
            </a:extLst>
          </p:cNvPr>
          <p:cNvSpPr/>
          <p:nvPr/>
        </p:nvSpPr>
        <p:spPr>
          <a:xfrm rot="16200000">
            <a:off x="3373312" y="4391193"/>
            <a:ext cx="381000" cy="3236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E7A95861-C2AB-4BD4-980D-4926C6C26AB1}"/>
              </a:ext>
            </a:extLst>
          </p:cNvPr>
          <p:cNvSpPr/>
          <p:nvPr/>
        </p:nvSpPr>
        <p:spPr>
          <a:xfrm rot="16200000">
            <a:off x="12449701" y="4353549"/>
            <a:ext cx="381000" cy="3236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78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</TotalTime>
  <Words>639</Words>
  <Application>Microsoft Office PowerPoint</Application>
  <PresentationFormat>Custom</PresentationFormat>
  <Paragraphs>64</Paragraphs>
  <Slides>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Gymnastics Background</dc:title>
  <dc:creator>Jo Walton</dc:creator>
  <cp:lastModifiedBy>Jo Walton</cp:lastModifiedBy>
  <cp:revision>117</cp:revision>
  <cp:lastPrinted>2020-05-15T15:20:04Z</cp:lastPrinted>
  <dcterms:created xsi:type="dcterms:W3CDTF">2006-08-16T00:00:00Z</dcterms:created>
  <dcterms:modified xsi:type="dcterms:W3CDTF">2020-06-01T11:40:03Z</dcterms:modified>
  <dc:identifier>DAD67DBm7ho</dc:identifier>
</cp:coreProperties>
</file>