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4/6/2022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4/6/2022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4748-A46C-4FE3-AD29-365A5AE66639}"/>
              </a:ext>
            </a:extLst>
          </p:cNvPr>
          <p:cNvSpPr>
            <a:spLocks noGrp="1"/>
          </p:cNvSpPr>
          <p:nvPr>
            <p:ph type="ctrTitle"/>
          </p:nvPr>
        </p:nvSpPr>
        <p:spPr/>
        <p:txBody>
          <a:bodyPr/>
          <a:lstStyle/>
          <a:p>
            <a:r>
              <a:rPr lang="en-GB" dirty="0"/>
              <a:t>Year 6 SATs </a:t>
            </a:r>
          </a:p>
        </p:txBody>
      </p:sp>
      <p:sp>
        <p:nvSpPr>
          <p:cNvPr id="3" name="Subtitle 2">
            <a:extLst>
              <a:ext uri="{FF2B5EF4-FFF2-40B4-BE49-F238E27FC236}">
                <a16:creationId xmlns:a16="http://schemas.microsoft.com/office/drawing/2014/main" id="{E2B01022-0F98-4D74-83D8-0F1C05DA22A4}"/>
              </a:ext>
            </a:extLst>
          </p:cNvPr>
          <p:cNvSpPr>
            <a:spLocks noGrp="1"/>
          </p:cNvSpPr>
          <p:nvPr>
            <p:ph type="subTitle" idx="1"/>
          </p:nvPr>
        </p:nvSpPr>
        <p:spPr/>
        <p:txBody>
          <a:bodyPr/>
          <a:lstStyle/>
          <a:p>
            <a:r>
              <a:rPr lang="en-GB" dirty="0"/>
              <a:t>Information for parents and carers 2022</a:t>
            </a:r>
          </a:p>
        </p:txBody>
      </p:sp>
      <p:pic>
        <p:nvPicPr>
          <p:cNvPr id="6" name="Picture 5" descr="Logo, company name&#10;&#10;Description automatically generated">
            <a:extLst>
              <a:ext uri="{FF2B5EF4-FFF2-40B4-BE49-F238E27FC236}">
                <a16:creationId xmlns:a16="http://schemas.microsoft.com/office/drawing/2014/main" id="{234E922E-DCE0-4BB9-9CC3-9979C6E8024B}"/>
              </a:ext>
            </a:extLst>
          </p:cNvPr>
          <p:cNvPicPr>
            <a:picLocks noChangeAspect="1"/>
          </p:cNvPicPr>
          <p:nvPr/>
        </p:nvPicPr>
        <p:blipFill>
          <a:blip r:embed="rId2"/>
          <a:stretch>
            <a:fillRect/>
          </a:stretch>
        </p:blipFill>
        <p:spPr>
          <a:xfrm>
            <a:off x="9837274" y="4786904"/>
            <a:ext cx="1909250" cy="1349173"/>
          </a:xfrm>
          <a:prstGeom prst="rect">
            <a:avLst/>
          </a:prstGeom>
        </p:spPr>
      </p:pic>
    </p:spTree>
    <p:extLst>
      <p:ext uri="{BB962C8B-B14F-4D97-AF65-F5344CB8AC3E}">
        <p14:creationId xmlns:p14="http://schemas.microsoft.com/office/powerpoint/2010/main" val="110815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4539-77B6-4A77-BE29-29EEC5E6B7B8}"/>
              </a:ext>
            </a:extLst>
          </p:cNvPr>
          <p:cNvSpPr>
            <a:spLocks noGrp="1"/>
          </p:cNvSpPr>
          <p:nvPr>
            <p:ph type="title"/>
          </p:nvPr>
        </p:nvSpPr>
        <p:spPr/>
        <p:txBody>
          <a:bodyPr/>
          <a:lstStyle/>
          <a:p>
            <a:r>
              <a:rPr lang="en-GB" dirty="0"/>
              <a:t>Reading</a:t>
            </a:r>
          </a:p>
        </p:txBody>
      </p:sp>
      <p:pic>
        <p:nvPicPr>
          <p:cNvPr id="5" name="Content Placeholder 4">
            <a:extLst>
              <a:ext uri="{FF2B5EF4-FFF2-40B4-BE49-F238E27FC236}">
                <a16:creationId xmlns:a16="http://schemas.microsoft.com/office/drawing/2014/main" id="{517BFC89-D6A0-45DE-BADD-442BDE317925}"/>
              </a:ext>
            </a:extLst>
          </p:cNvPr>
          <p:cNvPicPr>
            <a:picLocks noGrp="1" noChangeAspect="1"/>
          </p:cNvPicPr>
          <p:nvPr>
            <p:ph idx="1"/>
          </p:nvPr>
        </p:nvPicPr>
        <p:blipFill>
          <a:blip r:embed="rId2"/>
          <a:stretch>
            <a:fillRect/>
          </a:stretch>
        </p:blipFill>
        <p:spPr>
          <a:xfrm>
            <a:off x="3868737" y="1331933"/>
            <a:ext cx="8043421" cy="4601183"/>
          </a:xfrm>
        </p:spPr>
      </p:pic>
    </p:spTree>
    <p:extLst>
      <p:ext uri="{BB962C8B-B14F-4D97-AF65-F5344CB8AC3E}">
        <p14:creationId xmlns:p14="http://schemas.microsoft.com/office/powerpoint/2010/main" val="1927961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E5561-E93C-4063-9CBC-E9EE1E8B62E5}"/>
              </a:ext>
            </a:extLst>
          </p:cNvPr>
          <p:cNvSpPr>
            <a:spLocks noGrp="1"/>
          </p:cNvSpPr>
          <p:nvPr>
            <p:ph type="title"/>
          </p:nvPr>
        </p:nvSpPr>
        <p:spPr/>
        <p:txBody>
          <a:bodyPr/>
          <a:lstStyle/>
          <a:p>
            <a:r>
              <a:rPr lang="en-GB" dirty="0"/>
              <a:t>Reading</a:t>
            </a:r>
          </a:p>
        </p:txBody>
      </p:sp>
      <p:pic>
        <p:nvPicPr>
          <p:cNvPr id="5" name="Content Placeholder 4">
            <a:extLst>
              <a:ext uri="{FF2B5EF4-FFF2-40B4-BE49-F238E27FC236}">
                <a16:creationId xmlns:a16="http://schemas.microsoft.com/office/drawing/2014/main" id="{0E7DE41B-E287-47F1-8A9D-656F7F35EBED}"/>
              </a:ext>
            </a:extLst>
          </p:cNvPr>
          <p:cNvPicPr>
            <a:picLocks noGrp="1" noChangeAspect="1"/>
          </p:cNvPicPr>
          <p:nvPr>
            <p:ph idx="1"/>
          </p:nvPr>
        </p:nvPicPr>
        <p:blipFill>
          <a:blip r:embed="rId2"/>
          <a:stretch>
            <a:fillRect/>
          </a:stretch>
        </p:blipFill>
        <p:spPr>
          <a:xfrm>
            <a:off x="3868738" y="1123838"/>
            <a:ext cx="7734318" cy="4364302"/>
          </a:xfrm>
        </p:spPr>
      </p:pic>
    </p:spTree>
    <p:extLst>
      <p:ext uri="{BB962C8B-B14F-4D97-AF65-F5344CB8AC3E}">
        <p14:creationId xmlns:p14="http://schemas.microsoft.com/office/powerpoint/2010/main" val="358687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A30C-60B5-46FC-8113-1682A0766C2F}"/>
              </a:ext>
            </a:extLst>
          </p:cNvPr>
          <p:cNvSpPr>
            <a:spLocks noGrp="1"/>
          </p:cNvSpPr>
          <p:nvPr>
            <p:ph type="title"/>
          </p:nvPr>
        </p:nvSpPr>
        <p:spPr/>
        <p:txBody>
          <a:bodyPr/>
          <a:lstStyle/>
          <a:p>
            <a:r>
              <a:rPr lang="en-GB" dirty="0"/>
              <a:t>Maths Paper 1</a:t>
            </a:r>
            <a:br>
              <a:rPr lang="en-GB" dirty="0"/>
            </a:br>
            <a:r>
              <a:rPr lang="en-GB" dirty="0"/>
              <a:t>Arithmetic</a:t>
            </a:r>
          </a:p>
        </p:txBody>
      </p:sp>
      <p:pic>
        <p:nvPicPr>
          <p:cNvPr id="5" name="Content Placeholder 4">
            <a:extLst>
              <a:ext uri="{FF2B5EF4-FFF2-40B4-BE49-F238E27FC236}">
                <a16:creationId xmlns:a16="http://schemas.microsoft.com/office/drawing/2014/main" id="{AFF4AFF9-1254-4444-8007-9659D5EC9177}"/>
              </a:ext>
            </a:extLst>
          </p:cNvPr>
          <p:cNvPicPr>
            <a:picLocks noGrp="1" noChangeAspect="1"/>
          </p:cNvPicPr>
          <p:nvPr>
            <p:ph idx="1"/>
          </p:nvPr>
        </p:nvPicPr>
        <p:blipFill>
          <a:blip r:embed="rId2"/>
          <a:stretch>
            <a:fillRect/>
          </a:stretch>
        </p:blipFill>
        <p:spPr>
          <a:xfrm>
            <a:off x="3530307" y="1308295"/>
            <a:ext cx="7906727" cy="4186699"/>
          </a:xfrm>
        </p:spPr>
      </p:pic>
    </p:spTree>
    <p:extLst>
      <p:ext uri="{BB962C8B-B14F-4D97-AF65-F5344CB8AC3E}">
        <p14:creationId xmlns:p14="http://schemas.microsoft.com/office/powerpoint/2010/main" val="46059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F2576-3905-420E-AED1-09A6AE29997F}"/>
              </a:ext>
            </a:extLst>
          </p:cNvPr>
          <p:cNvSpPr>
            <a:spLocks noGrp="1"/>
          </p:cNvSpPr>
          <p:nvPr>
            <p:ph type="title"/>
          </p:nvPr>
        </p:nvSpPr>
        <p:spPr/>
        <p:txBody>
          <a:bodyPr/>
          <a:lstStyle/>
          <a:p>
            <a:r>
              <a:rPr lang="en-GB" dirty="0"/>
              <a:t>Maths Papers 2 and 3</a:t>
            </a:r>
            <a:br>
              <a:rPr lang="en-GB" dirty="0"/>
            </a:br>
            <a:r>
              <a:rPr lang="en-GB" dirty="0"/>
              <a:t>Reasoning</a:t>
            </a:r>
          </a:p>
        </p:txBody>
      </p:sp>
      <p:pic>
        <p:nvPicPr>
          <p:cNvPr id="9" name="Content Placeholder 8">
            <a:extLst>
              <a:ext uri="{FF2B5EF4-FFF2-40B4-BE49-F238E27FC236}">
                <a16:creationId xmlns:a16="http://schemas.microsoft.com/office/drawing/2014/main" id="{9B166FA7-BB46-430E-9929-2BDBF5EE4663}"/>
              </a:ext>
            </a:extLst>
          </p:cNvPr>
          <p:cNvPicPr>
            <a:picLocks noGrp="1" noChangeAspect="1"/>
          </p:cNvPicPr>
          <p:nvPr>
            <p:ph idx="1"/>
          </p:nvPr>
        </p:nvPicPr>
        <p:blipFill>
          <a:blip r:embed="rId2"/>
          <a:stretch>
            <a:fillRect/>
          </a:stretch>
        </p:blipFill>
        <p:spPr>
          <a:xfrm>
            <a:off x="3798398" y="0"/>
            <a:ext cx="7850351" cy="4014490"/>
          </a:xfrm>
        </p:spPr>
      </p:pic>
      <p:pic>
        <p:nvPicPr>
          <p:cNvPr id="13" name="Picture 12">
            <a:extLst>
              <a:ext uri="{FF2B5EF4-FFF2-40B4-BE49-F238E27FC236}">
                <a16:creationId xmlns:a16="http://schemas.microsoft.com/office/drawing/2014/main" id="{E58BA721-7D48-4944-998C-6F1C4BF07C02}"/>
              </a:ext>
            </a:extLst>
          </p:cNvPr>
          <p:cNvPicPr>
            <a:picLocks noChangeAspect="1"/>
          </p:cNvPicPr>
          <p:nvPr/>
        </p:nvPicPr>
        <p:blipFill>
          <a:blip r:embed="rId3"/>
          <a:stretch>
            <a:fillRect/>
          </a:stretch>
        </p:blipFill>
        <p:spPr>
          <a:xfrm>
            <a:off x="3798398" y="3077437"/>
            <a:ext cx="5714195" cy="3943074"/>
          </a:xfrm>
          <a:prstGeom prst="rect">
            <a:avLst/>
          </a:prstGeom>
        </p:spPr>
      </p:pic>
    </p:spTree>
    <p:extLst>
      <p:ext uri="{BB962C8B-B14F-4D97-AF65-F5344CB8AC3E}">
        <p14:creationId xmlns:p14="http://schemas.microsoft.com/office/powerpoint/2010/main" val="2671078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6515-2F48-4269-A46E-55304B28742E}"/>
              </a:ext>
            </a:extLst>
          </p:cNvPr>
          <p:cNvSpPr>
            <a:spLocks noGrp="1"/>
          </p:cNvSpPr>
          <p:nvPr>
            <p:ph type="title"/>
          </p:nvPr>
        </p:nvSpPr>
        <p:spPr/>
        <p:txBody>
          <a:bodyPr/>
          <a:lstStyle/>
          <a:p>
            <a:r>
              <a:rPr lang="en-GB" dirty="0"/>
              <a:t>How is my child’s writing assessed?</a:t>
            </a:r>
          </a:p>
        </p:txBody>
      </p:sp>
      <p:sp>
        <p:nvSpPr>
          <p:cNvPr id="3" name="Content Placeholder 2">
            <a:extLst>
              <a:ext uri="{FF2B5EF4-FFF2-40B4-BE49-F238E27FC236}">
                <a16:creationId xmlns:a16="http://schemas.microsoft.com/office/drawing/2014/main" id="{F01752DD-2B17-4D32-A576-ABD33226D424}"/>
              </a:ext>
            </a:extLst>
          </p:cNvPr>
          <p:cNvSpPr>
            <a:spLocks noGrp="1"/>
          </p:cNvSpPr>
          <p:nvPr>
            <p:ph idx="1"/>
          </p:nvPr>
        </p:nvSpPr>
        <p:spPr/>
        <p:txBody>
          <a:bodyPr>
            <a:normAutofit/>
          </a:bodyPr>
          <a:lstStyle/>
          <a:p>
            <a:pPr marL="0" indent="0">
              <a:buNone/>
            </a:pPr>
            <a:r>
              <a:rPr lang="en-GB" sz="2800" dirty="0"/>
              <a:t>There is no writing test.</a:t>
            </a:r>
          </a:p>
          <a:p>
            <a:pPr marL="0" indent="0">
              <a:buNone/>
            </a:pPr>
            <a:r>
              <a:rPr lang="en-GB" sz="2800" dirty="0"/>
              <a:t>Writing is assessed using evidence collected throughout Year 6.  Your child’s writing in English lessons is used to see if they have met the specific criteria in Writing Teacher Assessment Frameworks designed by DfE.  </a:t>
            </a:r>
          </a:p>
          <a:p>
            <a:pPr marL="0" indent="0">
              <a:buNone/>
            </a:pPr>
            <a:r>
              <a:rPr lang="en-GB" sz="2800" dirty="0"/>
              <a:t>To make sure each school makes accurate decisions, the DfE ask Local Authorities to check teacher assessment judgements and the evidence used to make them.  A sample of schools are moderated each year.</a:t>
            </a:r>
          </a:p>
        </p:txBody>
      </p:sp>
    </p:spTree>
    <p:extLst>
      <p:ext uri="{BB962C8B-B14F-4D97-AF65-F5344CB8AC3E}">
        <p14:creationId xmlns:p14="http://schemas.microsoft.com/office/powerpoint/2010/main" val="3744604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EB7FA-1557-408E-A89C-C153BAAD8BBF}"/>
              </a:ext>
            </a:extLst>
          </p:cNvPr>
          <p:cNvSpPr>
            <a:spLocks noGrp="1"/>
          </p:cNvSpPr>
          <p:nvPr>
            <p:ph type="title"/>
          </p:nvPr>
        </p:nvSpPr>
        <p:spPr/>
        <p:txBody>
          <a:bodyPr/>
          <a:lstStyle/>
          <a:p>
            <a:r>
              <a:rPr lang="en-GB" dirty="0"/>
              <a:t>How can I help my child?</a:t>
            </a:r>
          </a:p>
        </p:txBody>
      </p:sp>
      <p:sp>
        <p:nvSpPr>
          <p:cNvPr id="3" name="Content Placeholder 2">
            <a:extLst>
              <a:ext uri="{FF2B5EF4-FFF2-40B4-BE49-F238E27FC236}">
                <a16:creationId xmlns:a16="http://schemas.microsoft.com/office/drawing/2014/main" id="{A05A8F25-00E3-4552-B05E-728F769C6912}"/>
              </a:ext>
            </a:extLst>
          </p:cNvPr>
          <p:cNvSpPr>
            <a:spLocks noGrp="1"/>
          </p:cNvSpPr>
          <p:nvPr>
            <p:ph idx="1"/>
          </p:nvPr>
        </p:nvSpPr>
        <p:spPr>
          <a:xfrm>
            <a:off x="3366052" y="145774"/>
            <a:ext cx="8388627" cy="6712226"/>
          </a:xfrm>
        </p:spPr>
        <p:txBody>
          <a:bodyPr>
            <a:noAutofit/>
          </a:bodyPr>
          <a:lstStyle/>
          <a:p>
            <a:pPr marL="0" indent="0">
              <a:buNone/>
            </a:pPr>
            <a:r>
              <a:rPr lang="en-GB" sz="2400" dirty="0"/>
              <a:t>Firstly, a positive attitude goes a long way – so as much encouragement and support as possible;  </a:t>
            </a:r>
            <a:r>
              <a:rPr lang="en-GB" sz="1600" dirty="0"/>
              <a:t>(but we don’t need to tell you that)</a:t>
            </a:r>
          </a:p>
          <a:p>
            <a:pPr marL="0" indent="0">
              <a:buNone/>
            </a:pPr>
            <a:r>
              <a:rPr lang="en-GB" sz="2400" dirty="0"/>
              <a:t>• Direct any questions or concerns you have about SATs to your child’s teacher, rather than worry your child with them; </a:t>
            </a:r>
          </a:p>
          <a:p>
            <a:pPr marL="0" indent="0">
              <a:buNone/>
            </a:pPr>
            <a:r>
              <a:rPr lang="en-GB" sz="2400" dirty="0"/>
              <a:t>• Give your child opportunities to go outside and avoid overuse of screens;</a:t>
            </a:r>
          </a:p>
          <a:p>
            <a:pPr marL="0" indent="0">
              <a:buNone/>
            </a:pPr>
            <a:r>
              <a:rPr lang="en-GB" sz="2400" dirty="0"/>
              <a:t>• Try to provide a quiet corner of the house for homework and study, that’s as free from distractions as possible; </a:t>
            </a:r>
          </a:p>
          <a:p>
            <a:pPr marL="0" indent="0">
              <a:buNone/>
            </a:pPr>
            <a:r>
              <a:rPr lang="en-GB" sz="2400" dirty="0"/>
              <a:t>• Encourage your child to talk to their teacher if they are worried about SATs. Remember that a small amount of nerves is normal and not harmful; </a:t>
            </a:r>
          </a:p>
          <a:p>
            <a:pPr marL="0" indent="0">
              <a:buNone/>
            </a:pPr>
            <a:r>
              <a:rPr lang="en-GB" sz="2400" dirty="0"/>
              <a:t>• Plan something nice and fun for the weekends before and after SATs – this will help your child start the week well and also give them something to look forward to; </a:t>
            </a:r>
          </a:p>
          <a:p>
            <a:pPr marL="0" indent="0">
              <a:buNone/>
            </a:pPr>
            <a:r>
              <a:rPr lang="en-GB" sz="2400" dirty="0"/>
              <a:t>• Ensure your child is eating and drinking well, and getting a suitable amount of sleep.</a:t>
            </a:r>
            <a:endParaRPr lang="en-GB" sz="2400" b="1" dirty="0"/>
          </a:p>
        </p:txBody>
      </p:sp>
    </p:spTree>
    <p:extLst>
      <p:ext uri="{BB962C8B-B14F-4D97-AF65-F5344CB8AC3E}">
        <p14:creationId xmlns:p14="http://schemas.microsoft.com/office/powerpoint/2010/main" val="731856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74472-85BC-467B-800F-27F51116C694}"/>
              </a:ext>
            </a:extLst>
          </p:cNvPr>
          <p:cNvSpPr>
            <a:spLocks noGrp="1"/>
          </p:cNvSpPr>
          <p:nvPr>
            <p:ph type="title"/>
          </p:nvPr>
        </p:nvSpPr>
        <p:spPr/>
        <p:txBody>
          <a:bodyPr/>
          <a:lstStyle/>
          <a:p>
            <a:r>
              <a:rPr lang="en-GB" dirty="0"/>
              <a:t>What should I do if I am worried about my child?</a:t>
            </a:r>
          </a:p>
        </p:txBody>
      </p:sp>
      <p:sp>
        <p:nvSpPr>
          <p:cNvPr id="3" name="Content Placeholder 2">
            <a:extLst>
              <a:ext uri="{FF2B5EF4-FFF2-40B4-BE49-F238E27FC236}">
                <a16:creationId xmlns:a16="http://schemas.microsoft.com/office/drawing/2014/main" id="{428D0F76-A566-4FE8-B6C8-F6ABFB790D34}"/>
              </a:ext>
            </a:extLst>
          </p:cNvPr>
          <p:cNvSpPr>
            <a:spLocks noGrp="1"/>
          </p:cNvSpPr>
          <p:nvPr>
            <p:ph idx="1"/>
          </p:nvPr>
        </p:nvSpPr>
        <p:spPr>
          <a:xfrm>
            <a:off x="3644349" y="291547"/>
            <a:ext cx="8044068" cy="6149009"/>
          </a:xfrm>
        </p:spPr>
        <p:txBody>
          <a:bodyPr>
            <a:normAutofit/>
          </a:bodyPr>
          <a:lstStyle/>
          <a:p>
            <a:pPr marL="0" indent="0">
              <a:buNone/>
            </a:pPr>
            <a:r>
              <a:rPr lang="en-GB" sz="2400" dirty="0"/>
              <a:t>It would be unnatural for SATs not to induce a certain degree of worry or anxiety but there is, of course, a tipping point. </a:t>
            </a:r>
          </a:p>
          <a:p>
            <a:pPr marL="0" indent="0">
              <a:buNone/>
            </a:pPr>
            <a:r>
              <a:rPr lang="en-GB" sz="2400" dirty="0"/>
              <a:t>SATs should not: </a:t>
            </a:r>
          </a:p>
          <a:p>
            <a:pPr marL="0" indent="0">
              <a:buNone/>
            </a:pPr>
            <a:r>
              <a:rPr lang="en-GB" sz="2400" dirty="0"/>
              <a:t>• affect a child’s appetite; </a:t>
            </a:r>
          </a:p>
          <a:p>
            <a:pPr marL="0" indent="0">
              <a:buNone/>
            </a:pPr>
            <a:r>
              <a:rPr lang="en-GB" sz="2400" dirty="0"/>
              <a:t>• affect a child’s ability to sleep; </a:t>
            </a:r>
          </a:p>
          <a:p>
            <a:pPr marL="0" indent="0">
              <a:buNone/>
            </a:pPr>
            <a:r>
              <a:rPr lang="en-GB" sz="2400" dirty="0"/>
              <a:t>• alter a child’s personality; </a:t>
            </a:r>
          </a:p>
          <a:p>
            <a:pPr marL="0" indent="0">
              <a:buNone/>
            </a:pPr>
            <a:r>
              <a:rPr lang="en-GB" sz="2400" dirty="0"/>
              <a:t>• induce panic, tears or disengagement from lessons; </a:t>
            </a:r>
          </a:p>
          <a:p>
            <a:pPr marL="0" indent="0">
              <a:buNone/>
            </a:pPr>
            <a:r>
              <a:rPr lang="en-GB" sz="2400" dirty="0"/>
              <a:t>• be a reason not to attend school. </a:t>
            </a:r>
          </a:p>
          <a:p>
            <a:pPr marL="0" indent="0">
              <a:buNone/>
            </a:pPr>
            <a:r>
              <a:rPr lang="en-GB" sz="2400" dirty="0"/>
              <a:t>If any of the above are evident, then SATs may be causing an excessive degree of anxiety, and your child may benefit from additional support.   Please talk to us.</a:t>
            </a:r>
          </a:p>
          <a:p>
            <a:pPr marL="0" indent="0">
              <a:buNone/>
            </a:pPr>
            <a:r>
              <a:rPr lang="en-GB" sz="2400" dirty="0"/>
              <a:t>This isn’t about removing the reality of SATs, but rather equipping your 10 or 11 year old child to cope with the situation and be stronger for it.  </a:t>
            </a:r>
          </a:p>
        </p:txBody>
      </p:sp>
    </p:spTree>
    <p:extLst>
      <p:ext uri="{BB962C8B-B14F-4D97-AF65-F5344CB8AC3E}">
        <p14:creationId xmlns:p14="http://schemas.microsoft.com/office/powerpoint/2010/main" val="169034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27930-DF8C-45D0-A689-20F02DE85B33}"/>
              </a:ext>
            </a:extLst>
          </p:cNvPr>
          <p:cNvSpPr>
            <a:spLocks noGrp="1"/>
          </p:cNvSpPr>
          <p:nvPr>
            <p:ph type="title"/>
          </p:nvPr>
        </p:nvSpPr>
        <p:spPr/>
        <p:txBody>
          <a:bodyPr/>
          <a:lstStyle/>
          <a:p>
            <a:r>
              <a:rPr lang="en-GB" dirty="0"/>
              <a:t>What should I do if I am worried?</a:t>
            </a:r>
          </a:p>
        </p:txBody>
      </p:sp>
      <p:sp>
        <p:nvSpPr>
          <p:cNvPr id="3" name="Content Placeholder 2">
            <a:extLst>
              <a:ext uri="{FF2B5EF4-FFF2-40B4-BE49-F238E27FC236}">
                <a16:creationId xmlns:a16="http://schemas.microsoft.com/office/drawing/2014/main" id="{79E0AF4F-9C8A-407B-AC95-B731959CE3DE}"/>
              </a:ext>
            </a:extLst>
          </p:cNvPr>
          <p:cNvSpPr>
            <a:spLocks noGrp="1"/>
          </p:cNvSpPr>
          <p:nvPr>
            <p:ph idx="1"/>
          </p:nvPr>
        </p:nvSpPr>
        <p:spPr>
          <a:xfrm>
            <a:off x="3564835" y="511567"/>
            <a:ext cx="8374246" cy="5825722"/>
          </a:xfrm>
        </p:spPr>
        <p:txBody>
          <a:bodyPr>
            <a:noAutofit/>
          </a:bodyPr>
          <a:lstStyle/>
          <a:p>
            <a:pPr marL="0" indent="0">
              <a:buNone/>
            </a:pPr>
            <a:r>
              <a:rPr lang="en-GB" sz="2400" b="1" dirty="0"/>
              <a:t>Talk to us at school </a:t>
            </a:r>
          </a:p>
          <a:p>
            <a:pPr marL="0" indent="0">
              <a:buNone/>
            </a:pPr>
            <a:r>
              <a:rPr lang="en-GB" sz="2400" dirty="0"/>
              <a:t>Is your child showing the same symptoms at school as they are at home? </a:t>
            </a:r>
          </a:p>
          <a:p>
            <a:pPr marL="0" indent="0">
              <a:buNone/>
            </a:pPr>
            <a:r>
              <a:rPr lang="en-GB" sz="2400" dirty="0"/>
              <a:t>Is there anything else going on at home which may be contributing to your child’s overall level of stress? </a:t>
            </a:r>
          </a:p>
          <a:p>
            <a:pPr marL="0" indent="0">
              <a:buNone/>
            </a:pPr>
            <a:r>
              <a:rPr lang="en-GB" sz="2400" dirty="0"/>
              <a:t>Work with us so everyone concerned can be offering the support that’s needed. </a:t>
            </a:r>
          </a:p>
          <a:p>
            <a:pPr marL="0" indent="0">
              <a:buNone/>
            </a:pPr>
            <a:r>
              <a:rPr lang="en-GB" sz="2400" b="1" dirty="0"/>
              <a:t>Spend time with your child </a:t>
            </a:r>
          </a:p>
          <a:p>
            <a:pPr marL="0" indent="0">
              <a:buNone/>
            </a:pPr>
            <a:r>
              <a:rPr lang="en-GB" sz="2400" dirty="0"/>
              <a:t>Try to understand what aspect of SATs concerns them most. Is it the worry of ‘failing’? </a:t>
            </a:r>
          </a:p>
          <a:p>
            <a:pPr marL="0" indent="0">
              <a:buNone/>
            </a:pPr>
            <a:r>
              <a:rPr lang="en-GB" sz="2400" dirty="0"/>
              <a:t>Is it the worry of getting stuck on a paper? </a:t>
            </a:r>
          </a:p>
          <a:p>
            <a:pPr marL="0" indent="0">
              <a:buNone/>
            </a:pPr>
            <a:r>
              <a:rPr lang="en-GB" sz="2400" dirty="0"/>
              <a:t>If your child can pinpoint what’s bothering them most, you can take steps to help reassure them. </a:t>
            </a:r>
          </a:p>
          <a:p>
            <a:pPr marL="0" indent="0">
              <a:buNone/>
            </a:pPr>
            <a:r>
              <a:rPr lang="en-GB" sz="2400" b="1" dirty="0"/>
              <a:t>Try not to project your own anxieties or views on the SATs </a:t>
            </a:r>
          </a:p>
          <a:p>
            <a:pPr marL="0" indent="0">
              <a:buNone/>
            </a:pPr>
            <a:r>
              <a:rPr lang="en-GB" sz="2400" dirty="0"/>
              <a:t>If you don’t believe in SATs, or do not think your child should be doing them, then neither will they. </a:t>
            </a:r>
          </a:p>
        </p:txBody>
      </p:sp>
    </p:spTree>
    <p:extLst>
      <p:ext uri="{BB962C8B-B14F-4D97-AF65-F5344CB8AC3E}">
        <p14:creationId xmlns:p14="http://schemas.microsoft.com/office/powerpoint/2010/main" val="4178401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778EC-B96E-419D-9A84-CBD8F78FCCE2}"/>
              </a:ext>
            </a:extLst>
          </p:cNvPr>
          <p:cNvSpPr>
            <a:spLocks noGrp="1"/>
          </p:cNvSpPr>
          <p:nvPr>
            <p:ph type="title"/>
          </p:nvPr>
        </p:nvSpPr>
        <p:spPr/>
        <p:txBody>
          <a:bodyPr/>
          <a:lstStyle/>
          <a:p>
            <a:r>
              <a:rPr lang="en-GB" dirty="0"/>
              <a:t>Remember!</a:t>
            </a:r>
          </a:p>
        </p:txBody>
      </p:sp>
      <p:sp>
        <p:nvSpPr>
          <p:cNvPr id="3" name="Content Placeholder 2">
            <a:extLst>
              <a:ext uri="{FF2B5EF4-FFF2-40B4-BE49-F238E27FC236}">
                <a16:creationId xmlns:a16="http://schemas.microsoft.com/office/drawing/2014/main" id="{A6AC08F7-12DB-4FAE-A04C-D163524A002F}"/>
              </a:ext>
            </a:extLst>
          </p:cNvPr>
          <p:cNvSpPr>
            <a:spLocks noGrp="1"/>
          </p:cNvSpPr>
          <p:nvPr>
            <p:ph idx="1"/>
          </p:nvPr>
        </p:nvSpPr>
        <p:spPr>
          <a:xfrm>
            <a:off x="3525079" y="185530"/>
            <a:ext cx="8295860" cy="6361044"/>
          </a:xfrm>
        </p:spPr>
        <p:txBody>
          <a:bodyPr>
            <a:normAutofit lnSpcReduction="10000"/>
          </a:bodyPr>
          <a:lstStyle/>
          <a:p>
            <a:r>
              <a:rPr lang="en-GB" sz="2400" b="1" dirty="0"/>
              <a:t>SATs results don’t always tell the whole story.  The results will say they DID or DIDN’T meet a certain standard, but not necessarily by what margin. </a:t>
            </a:r>
          </a:p>
          <a:p>
            <a:r>
              <a:rPr lang="en-GB" sz="2400" dirty="0"/>
              <a:t>The thresholds tend to change each year according to overall national performance, so what was classed as ‘did meet the expected standard’ in 2018 may have been considered a ‘did not’ in 2019, so don’t let your child see SATs as a simple case of ‘pass’ or ‘fail’.   </a:t>
            </a:r>
          </a:p>
          <a:p>
            <a:r>
              <a:rPr lang="en-GB" sz="2400" b="1" dirty="0"/>
              <a:t>There has also been a global pandemic that has disrupted learning for over 2 years!</a:t>
            </a:r>
          </a:p>
          <a:p>
            <a:r>
              <a:rPr lang="en-GB" sz="2400" dirty="0"/>
              <a:t>SATs focus on what children know about Maths and English.  They won’t reflect how talented they are at Science, Geography, Art or PE, and they certainly won’t highlight positive personal characteristics such as kindness and integrity. </a:t>
            </a:r>
          </a:p>
          <a:p>
            <a:r>
              <a:rPr lang="en-GB" sz="2400" dirty="0"/>
              <a:t>SATs last for one week.  </a:t>
            </a:r>
          </a:p>
          <a:p>
            <a:r>
              <a:rPr lang="en-GB" sz="2400" dirty="0"/>
              <a:t> In reality it’s just one or two papers lasting 30-60 minutes each day. You can’t emphasise enough the importance of keeping that in perspective</a:t>
            </a:r>
            <a:r>
              <a:rPr lang="en-GB" dirty="0"/>
              <a:t>.</a:t>
            </a:r>
          </a:p>
        </p:txBody>
      </p:sp>
    </p:spTree>
    <p:extLst>
      <p:ext uri="{BB962C8B-B14F-4D97-AF65-F5344CB8AC3E}">
        <p14:creationId xmlns:p14="http://schemas.microsoft.com/office/powerpoint/2010/main" val="111907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39EA4-8926-4A0A-B7E3-650465262E0D}"/>
              </a:ext>
            </a:extLst>
          </p:cNvPr>
          <p:cNvSpPr>
            <a:spLocks noGrp="1"/>
          </p:cNvSpPr>
          <p:nvPr>
            <p:ph type="title"/>
          </p:nvPr>
        </p:nvSpPr>
        <p:spPr/>
        <p:txBody>
          <a:bodyPr/>
          <a:lstStyle/>
          <a:p>
            <a:r>
              <a:rPr lang="en-GB" dirty="0"/>
              <a:t>What are SATs?</a:t>
            </a:r>
          </a:p>
        </p:txBody>
      </p:sp>
      <p:sp>
        <p:nvSpPr>
          <p:cNvPr id="3" name="Content Placeholder 2">
            <a:extLst>
              <a:ext uri="{FF2B5EF4-FFF2-40B4-BE49-F238E27FC236}">
                <a16:creationId xmlns:a16="http://schemas.microsoft.com/office/drawing/2014/main" id="{B4EB8975-8174-4088-88E6-FA0FF7AD3C54}"/>
              </a:ext>
            </a:extLst>
          </p:cNvPr>
          <p:cNvSpPr>
            <a:spLocks noGrp="1"/>
          </p:cNvSpPr>
          <p:nvPr>
            <p:ph idx="1"/>
          </p:nvPr>
        </p:nvSpPr>
        <p:spPr/>
        <p:txBody>
          <a:bodyPr>
            <a:normAutofit/>
          </a:bodyPr>
          <a:lstStyle/>
          <a:p>
            <a:r>
              <a:rPr lang="en-GB" sz="2800" dirty="0"/>
              <a:t>SATs are tests taken by children at the end of Year 6.  The test papers are set by the DfE and they are not marked by school.</a:t>
            </a:r>
          </a:p>
          <a:p>
            <a:r>
              <a:rPr lang="en-GB" sz="2800" dirty="0"/>
              <a:t>There are tests in Reading, Grammar, Punctuation and Spelling (</a:t>
            </a:r>
            <a:r>
              <a:rPr lang="en-GB" sz="2800" dirty="0" err="1"/>
              <a:t>GPaS</a:t>
            </a:r>
            <a:r>
              <a:rPr lang="en-GB" sz="2800" dirty="0"/>
              <a:t>) and Maths.</a:t>
            </a:r>
          </a:p>
          <a:p>
            <a:r>
              <a:rPr lang="en-GB" sz="2800" dirty="0"/>
              <a:t>The tests are done over 4 days in May.</a:t>
            </a:r>
          </a:p>
        </p:txBody>
      </p:sp>
    </p:spTree>
    <p:extLst>
      <p:ext uri="{BB962C8B-B14F-4D97-AF65-F5344CB8AC3E}">
        <p14:creationId xmlns:p14="http://schemas.microsoft.com/office/powerpoint/2010/main" val="328131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C150E-9033-4635-86B6-458AF9CEF117}"/>
              </a:ext>
            </a:extLst>
          </p:cNvPr>
          <p:cNvSpPr>
            <a:spLocks noGrp="1"/>
          </p:cNvSpPr>
          <p:nvPr>
            <p:ph type="title"/>
          </p:nvPr>
        </p:nvSpPr>
        <p:spPr/>
        <p:txBody>
          <a:bodyPr/>
          <a:lstStyle/>
          <a:p>
            <a:r>
              <a:rPr lang="en-GB" dirty="0"/>
              <a:t>When are the SATs?</a:t>
            </a:r>
          </a:p>
        </p:txBody>
      </p:sp>
      <p:sp>
        <p:nvSpPr>
          <p:cNvPr id="3" name="Content Placeholder 2">
            <a:extLst>
              <a:ext uri="{FF2B5EF4-FFF2-40B4-BE49-F238E27FC236}">
                <a16:creationId xmlns:a16="http://schemas.microsoft.com/office/drawing/2014/main" id="{7730D625-1CEA-4BF9-872C-065163C17B80}"/>
              </a:ext>
            </a:extLst>
          </p:cNvPr>
          <p:cNvSpPr>
            <a:spLocks noGrp="1"/>
          </p:cNvSpPr>
          <p:nvPr>
            <p:ph idx="1"/>
          </p:nvPr>
        </p:nvSpPr>
        <p:spPr/>
        <p:txBody>
          <a:bodyPr>
            <a:noAutofit/>
          </a:bodyPr>
          <a:lstStyle/>
          <a:p>
            <a:pPr marL="0" indent="0">
              <a:buNone/>
            </a:pPr>
            <a:r>
              <a:rPr lang="en-GB" sz="2800" dirty="0"/>
              <a:t>Children will sit the following SATs papers:</a:t>
            </a:r>
          </a:p>
          <a:p>
            <a:pPr marL="0" indent="0">
              <a:buNone/>
            </a:pPr>
            <a:r>
              <a:rPr lang="en-GB" sz="2800" dirty="0"/>
              <a:t> </a:t>
            </a:r>
            <a:r>
              <a:rPr lang="en-GB" sz="2800" b="1" dirty="0"/>
              <a:t>Monday 9th May </a:t>
            </a:r>
          </a:p>
          <a:p>
            <a:pPr marL="0" indent="0">
              <a:buNone/>
            </a:pPr>
            <a:r>
              <a:rPr lang="en-GB" sz="2800" dirty="0"/>
              <a:t>Grammar, Punctuation and Spelling (Paper 1) </a:t>
            </a:r>
          </a:p>
          <a:p>
            <a:pPr marL="0" indent="0">
              <a:buNone/>
            </a:pPr>
            <a:r>
              <a:rPr lang="en-GB" sz="2800" dirty="0"/>
              <a:t>Grammar, Punctuation and Spelling (Paper 2)</a:t>
            </a:r>
          </a:p>
          <a:p>
            <a:pPr marL="0" indent="0">
              <a:buNone/>
            </a:pPr>
            <a:r>
              <a:rPr lang="en-GB" sz="2800" b="1" dirty="0"/>
              <a:t>Tuesday 10th May </a:t>
            </a:r>
          </a:p>
          <a:p>
            <a:pPr marL="0" indent="0">
              <a:buNone/>
            </a:pPr>
            <a:r>
              <a:rPr lang="en-GB" sz="2800" dirty="0"/>
              <a:t>Reading </a:t>
            </a:r>
          </a:p>
          <a:p>
            <a:pPr marL="0" indent="0">
              <a:buNone/>
            </a:pPr>
            <a:r>
              <a:rPr lang="en-GB" sz="2800" b="1" dirty="0"/>
              <a:t>Wednesday 11th May </a:t>
            </a:r>
          </a:p>
          <a:p>
            <a:pPr marL="0" indent="0">
              <a:buNone/>
            </a:pPr>
            <a:r>
              <a:rPr lang="en-GB" sz="2800" dirty="0"/>
              <a:t>Maths Paper 1 (Arithmetic) </a:t>
            </a:r>
          </a:p>
          <a:p>
            <a:pPr marL="0" indent="0">
              <a:buNone/>
            </a:pPr>
            <a:r>
              <a:rPr lang="en-GB" sz="2800" dirty="0"/>
              <a:t>Maths Paper 2 (Reasoning) </a:t>
            </a:r>
          </a:p>
          <a:p>
            <a:pPr marL="0" indent="0">
              <a:buNone/>
            </a:pPr>
            <a:r>
              <a:rPr lang="en-GB" sz="2800" b="1" dirty="0"/>
              <a:t>Thursday 12th May.</a:t>
            </a:r>
          </a:p>
          <a:p>
            <a:pPr marL="0" indent="0">
              <a:buNone/>
            </a:pPr>
            <a:r>
              <a:rPr lang="en-GB" sz="2800" dirty="0"/>
              <a:t>Maths Paper 3 (Reasoning) </a:t>
            </a:r>
          </a:p>
        </p:txBody>
      </p:sp>
    </p:spTree>
    <p:extLst>
      <p:ext uri="{BB962C8B-B14F-4D97-AF65-F5344CB8AC3E}">
        <p14:creationId xmlns:p14="http://schemas.microsoft.com/office/powerpoint/2010/main" val="4068804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7988-0CE6-4EB7-86C2-895F02245604}"/>
              </a:ext>
            </a:extLst>
          </p:cNvPr>
          <p:cNvSpPr>
            <a:spLocks noGrp="1"/>
          </p:cNvSpPr>
          <p:nvPr>
            <p:ph type="title"/>
          </p:nvPr>
        </p:nvSpPr>
        <p:spPr/>
        <p:txBody>
          <a:bodyPr/>
          <a:lstStyle/>
          <a:p>
            <a:r>
              <a:rPr lang="en-GB" dirty="0"/>
              <a:t>What happens if my child is poorly and can’t attend school on the day of a test?</a:t>
            </a:r>
          </a:p>
        </p:txBody>
      </p:sp>
      <p:sp>
        <p:nvSpPr>
          <p:cNvPr id="3" name="Content Placeholder 2">
            <a:extLst>
              <a:ext uri="{FF2B5EF4-FFF2-40B4-BE49-F238E27FC236}">
                <a16:creationId xmlns:a16="http://schemas.microsoft.com/office/drawing/2014/main" id="{180DD3F3-EDBB-4CA0-99BD-AC4C900F0C62}"/>
              </a:ext>
            </a:extLst>
          </p:cNvPr>
          <p:cNvSpPr>
            <a:spLocks noGrp="1"/>
          </p:cNvSpPr>
          <p:nvPr>
            <p:ph idx="1"/>
          </p:nvPr>
        </p:nvSpPr>
        <p:spPr/>
        <p:txBody>
          <a:bodyPr>
            <a:normAutofit/>
          </a:bodyPr>
          <a:lstStyle/>
          <a:p>
            <a:r>
              <a:rPr lang="en-GB" sz="2800" dirty="0"/>
              <a:t>The tests have to be taken on the set days.  This is when all Y6 children in Britain take the same test.</a:t>
            </a:r>
          </a:p>
          <a:p>
            <a:r>
              <a:rPr lang="en-GB" sz="2800" dirty="0"/>
              <a:t>If your child is poorly, we ask DfE if they can sit the test when they are well enough.  They usually always say yes!</a:t>
            </a:r>
          </a:p>
          <a:p>
            <a:r>
              <a:rPr lang="en-GB" sz="2800" dirty="0"/>
              <a:t>However, it is important to make sure your child is at school for the tests as it is not as nice for your child to do the test by themselves.</a:t>
            </a:r>
          </a:p>
        </p:txBody>
      </p:sp>
    </p:spTree>
    <p:extLst>
      <p:ext uri="{BB962C8B-B14F-4D97-AF65-F5344CB8AC3E}">
        <p14:creationId xmlns:p14="http://schemas.microsoft.com/office/powerpoint/2010/main" val="2730871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3E862-F078-42C9-A8E1-9C44ABFD867C}"/>
              </a:ext>
            </a:extLst>
          </p:cNvPr>
          <p:cNvSpPr>
            <a:spLocks noGrp="1"/>
          </p:cNvSpPr>
          <p:nvPr>
            <p:ph type="title"/>
          </p:nvPr>
        </p:nvSpPr>
        <p:spPr/>
        <p:txBody>
          <a:bodyPr/>
          <a:lstStyle/>
          <a:p>
            <a:r>
              <a:rPr lang="en-GB" dirty="0"/>
              <a:t>How long are the tests? What happens?</a:t>
            </a:r>
          </a:p>
        </p:txBody>
      </p:sp>
      <p:sp>
        <p:nvSpPr>
          <p:cNvPr id="3" name="Content Placeholder 2">
            <a:extLst>
              <a:ext uri="{FF2B5EF4-FFF2-40B4-BE49-F238E27FC236}">
                <a16:creationId xmlns:a16="http://schemas.microsoft.com/office/drawing/2014/main" id="{A2B1A8C2-D33B-4F98-ACB7-6E1CE7615F97}"/>
              </a:ext>
            </a:extLst>
          </p:cNvPr>
          <p:cNvSpPr>
            <a:spLocks noGrp="1"/>
          </p:cNvSpPr>
          <p:nvPr>
            <p:ph idx="1"/>
          </p:nvPr>
        </p:nvSpPr>
        <p:spPr>
          <a:xfrm>
            <a:off x="3578087" y="868680"/>
            <a:ext cx="8044070" cy="5120640"/>
          </a:xfrm>
        </p:spPr>
        <p:txBody>
          <a:bodyPr>
            <a:noAutofit/>
          </a:bodyPr>
          <a:lstStyle/>
          <a:p>
            <a:pPr marL="0" indent="0">
              <a:buNone/>
            </a:pPr>
            <a:r>
              <a:rPr lang="en-GB" sz="2400" dirty="0"/>
              <a:t>The standard timings of tests are shown but some children are entitled to extra time for specific reasons set by DfE: </a:t>
            </a:r>
          </a:p>
          <a:p>
            <a:pPr marL="0" indent="0">
              <a:buNone/>
            </a:pPr>
            <a:r>
              <a:rPr lang="en-GB" sz="2400" dirty="0"/>
              <a:t>Grammar, Punctuation and Spelling (Paper 1) – 45 minutes;  Grammar, Punctuation and Spelling (Paper 2) – 15 minutes;   Reading – 60 minutes;                                          			                            Maths Paper 1 (Arithmetic) – 30 minutes; 			   Maths Paper 2 (Reasoning) – 40 minutes; 		                     Maths Paper 3 (Reasoning) – 40 minutes</a:t>
            </a:r>
          </a:p>
          <a:p>
            <a:pPr marL="0" indent="0">
              <a:buNone/>
            </a:pPr>
            <a:r>
              <a:rPr lang="en-GB" sz="2400" dirty="0"/>
              <a:t>The tests will take place during normal school hours, under exam conditions.</a:t>
            </a:r>
          </a:p>
          <a:p>
            <a:pPr marL="0" indent="0">
              <a:buNone/>
            </a:pPr>
            <a:r>
              <a:rPr lang="en-GB" sz="2400" dirty="0"/>
              <a:t>Children are not allowed to talk to each other from the moment the test papers are handed out until they are collected.</a:t>
            </a:r>
          </a:p>
          <a:p>
            <a:pPr marL="0" indent="0">
              <a:buNone/>
            </a:pPr>
            <a:r>
              <a:rPr lang="en-GB" sz="2400" dirty="0"/>
              <a:t>Afterwards, the completed papers are sent away to be marked externally. </a:t>
            </a:r>
          </a:p>
          <a:p>
            <a:pPr marL="0" indent="0">
              <a:buNone/>
            </a:pPr>
            <a:r>
              <a:rPr lang="en-GB" sz="2400" dirty="0"/>
              <a:t>The children’s results are sent back to school at some point in July. </a:t>
            </a:r>
          </a:p>
        </p:txBody>
      </p:sp>
    </p:spTree>
    <p:extLst>
      <p:ext uri="{BB962C8B-B14F-4D97-AF65-F5344CB8AC3E}">
        <p14:creationId xmlns:p14="http://schemas.microsoft.com/office/powerpoint/2010/main" val="120346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1FCC2-325C-4823-9EAE-0E0FCCAB20D5}"/>
              </a:ext>
            </a:extLst>
          </p:cNvPr>
          <p:cNvSpPr>
            <a:spLocks noGrp="1"/>
          </p:cNvSpPr>
          <p:nvPr>
            <p:ph type="title"/>
          </p:nvPr>
        </p:nvSpPr>
        <p:spPr/>
        <p:txBody>
          <a:bodyPr/>
          <a:lstStyle/>
          <a:p>
            <a:r>
              <a:rPr lang="en-GB" dirty="0"/>
              <a:t>What do the results look like?</a:t>
            </a:r>
          </a:p>
        </p:txBody>
      </p:sp>
      <p:sp>
        <p:nvSpPr>
          <p:cNvPr id="3" name="Content Placeholder 2">
            <a:extLst>
              <a:ext uri="{FF2B5EF4-FFF2-40B4-BE49-F238E27FC236}">
                <a16:creationId xmlns:a16="http://schemas.microsoft.com/office/drawing/2014/main" id="{43916ADD-C60E-4537-9504-E9E0803704B5}"/>
              </a:ext>
            </a:extLst>
          </p:cNvPr>
          <p:cNvSpPr>
            <a:spLocks noGrp="1"/>
          </p:cNvSpPr>
          <p:nvPr>
            <p:ph idx="1"/>
          </p:nvPr>
        </p:nvSpPr>
        <p:spPr>
          <a:xfrm>
            <a:off x="3869268" y="864108"/>
            <a:ext cx="8163706" cy="5120640"/>
          </a:xfrm>
        </p:spPr>
        <p:txBody>
          <a:bodyPr>
            <a:noAutofit/>
          </a:bodyPr>
          <a:lstStyle/>
          <a:p>
            <a:pPr marL="0" indent="0">
              <a:buNone/>
            </a:pPr>
            <a:r>
              <a:rPr lang="en-GB" sz="2400" dirty="0"/>
              <a:t>Once marked, the tests will be given the following scores: </a:t>
            </a:r>
          </a:p>
          <a:p>
            <a:pPr marL="0" indent="0">
              <a:buNone/>
            </a:pPr>
            <a:r>
              <a:rPr lang="en-GB" sz="2400" dirty="0"/>
              <a:t>A raw score (the total number of marks achieved for each paper)</a:t>
            </a:r>
          </a:p>
          <a:p>
            <a:pPr marL="0" indent="0">
              <a:buNone/>
            </a:pPr>
            <a:r>
              <a:rPr lang="en-GB" sz="2400" dirty="0"/>
              <a:t> A scaled score (which is explained below)</a:t>
            </a:r>
          </a:p>
          <a:p>
            <a:pPr marL="0" indent="0">
              <a:buNone/>
            </a:pPr>
            <a:r>
              <a:rPr lang="en-GB" sz="2400" dirty="0"/>
              <a:t>A judgement of whether the National Standard has been met. </a:t>
            </a:r>
          </a:p>
          <a:p>
            <a:pPr marL="0" indent="0">
              <a:buNone/>
            </a:pPr>
            <a:r>
              <a:rPr lang="en-GB" sz="2400" dirty="0"/>
              <a:t>After marking each test, the external markers will convert each raw score into a scaled score to show whether each child is working below, at or above the national standard. </a:t>
            </a:r>
          </a:p>
          <a:p>
            <a:pPr marL="0" indent="0">
              <a:buNone/>
            </a:pPr>
            <a:r>
              <a:rPr lang="en-GB" sz="2400" dirty="0"/>
              <a:t>When the scaled score is given, it is given in a range from 80 to 120. </a:t>
            </a:r>
          </a:p>
          <a:p>
            <a:pPr marL="0" indent="0">
              <a:buNone/>
            </a:pPr>
            <a:r>
              <a:rPr lang="en-GB" sz="2400" dirty="0"/>
              <a:t>A scaled score of </a:t>
            </a:r>
            <a:r>
              <a:rPr lang="en-GB" sz="2400" b="1" dirty="0">
                <a:highlight>
                  <a:srgbClr val="00FFFF"/>
                </a:highlight>
              </a:rPr>
              <a:t>100</a:t>
            </a:r>
            <a:r>
              <a:rPr lang="en-GB" sz="2400" dirty="0">
                <a:highlight>
                  <a:srgbClr val="00FFFF"/>
                </a:highlight>
              </a:rPr>
              <a:t> </a:t>
            </a:r>
            <a:r>
              <a:rPr lang="en-GB" sz="2400" dirty="0"/>
              <a:t>or more is meeting the national standard. There are no separate tests for higher achieving pupils; however, a scaled score close to 120 would show that a child is working above the national standard.</a:t>
            </a:r>
          </a:p>
        </p:txBody>
      </p:sp>
    </p:spTree>
    <p:extLst>
      <p:ext uri="{BB962C8B-B14F-4D97-AF65-F5344CB8AC3E}">
        <p14:creationId xmlns:p14="http://schemas.microsoft.com/office/powerpoint/2010/main" val="380834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72FB-E595-4902-B0C0-38FC808BEF4C}"/>
              </a:ext>
            </a:extLst>
          </p:cNvPr>
          <p:cNvSpPr>
            <a:spLocks noGrp="1"/>
          </p:cNvSpPr>
          <p:nvPr>
            <p:ph type="title"/>
          </p:nvPr>
        </p:nvSpPr>
        <p:spPr/>
        <p:txBody>
          <a:bodyPr/>
          <a:lstStyle/>
          <a:p>
            <a:r>
              <a:rPr lang="en-GB" dirty="0"/>
              <a:t>What do the tests look like?</a:t>
            </a:r>
          </a:p>
        </p:txBody>
      </p:sp>
      <p:pic>
        <p:nvPicPr>
          <p:cNvPr id="5" name="Content Placeholder 4">
            <a:extLst>
              <a:ext uri="{FF2B5EF4-FFF2-40B4-BE49-F238E27FC236}">
                <a16:creationId xmlns:a16="http://schemas.microsoft.com/office/drawing/2014/main" id="{583A499E-5BC3-485A-B82F-2CF7C4D5E048}"/>
              </a:ext>
            </a:extLst>
          </p:cNvPr>
          <p:cNvPicPr>
            <a:picLocks noGrp="1" noChangeAspect="1"/>
          </p:cNvPicPr>
          <p:nvPr>
            <p:ph idx="1"/>
          </p:nvPr>
        </p:nvPicPr>
        <p:blipFill>
          <a:blip r:embed="rId2"/>
          <a:stretch>
            <a:fillRect/>
          </a:stretch>
        </p:blipFill>
        <p:spPr>
          <a:xfrm>
            <a:off x="3868738" y="1459249"/>
            <a:ext cx="7737108" cy="4156637"/>
          </a:xfrm>
        </p:spPr>
      </p:pic>
      <p:sp>
        <p:nvSpPr>
          <p:cNvPr id="6" name="TextBox 5">
            <a:extLst>
              <a:ext uri="{FF2B5EF4-FFF2-40B4-BE49-F238E27FC236}">
                <a16:creationId xmlns:a16="http://schemas.microsoft.com/office/drawing/2014/main" id="{CBE3A532-C2A1-4B28-9DD4-EF3B1E0A02D4}"/>
              </a:ext>
            </a:extLst>
          </p:cNvPr>
          <p:cNvSpPr txBox="1"/>
          <p:nvPr/>
        </p:nvSpPr>
        <p:spPr>
          <a:xfrm>
            <a:off x="4107766" y="478302"/>
            <a:ext cx="7610622" cy="461665"/>
          </a:xfrm>
          <a:prstGeom prst="rect">
            <a:avLst/>
          </a:prstGeom>
          <a:noFill/>
        </p:spPr>
        <p:txBody>
          <a:bodyPr wrap="square" rtlCol="0">
            <a:spAutoFit/>
          </a:bodyPr>
          <a:lstStyle/>
          <a:p>
            <a:r>
              <a:rPr lang="en-GB" sz="2400" dirty="0" err="1"/>
              <a:t>GPaS</a:t>
            </a:r>
            <a:r>
              <a:rPr lang="en-GB" sz="2400" dirty="0"/>
              <a:t> Paper 1</a:t>
            </a:r>
          </a:p>
        </p:txBody>
      </p:sp>
    </p:spTree>
    <p:extLst>
      <p:ext uri="{BB962C8B-B14F-4D97-AF65-F5344CB8AC3E}">
        <p14:creationId xmlns:p14="http://schemas.microsoft.com/office/powerpoint/2010/main" val="156177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E5DB4-FDB8-4CEA-981A-E39D0D0A101F}"/>
              </a:ext>
            </a:extLst>
          </p:cNvPr>
          <p:cNvSpPr>
            <a:spLocks noGrp="1"/>
          </p:cNvSpPr>
          <p:nvPr>
            <p:ph type="title"/>
          </p:nvPr>
        </p:nvSpPr>
        <p:spPr/>
        <p:txBody>
          <a:bodyPr/>
          <a:lstStyle/>
          <a:p>
            <a:r>
              <a:rPr lang="en-GB" dirty="0" err="1"/>
              <a:t>GPaS</a:t>
            </a:r>
            <a:r>
              <a:rPr lang="en-GB" dirty="0"/>
              <a:t> paper 2</a:t>
            </a:r>
            <a:br>
              <a:rPr lang="en-GB" dirty="0"/>
            </a:br>
            <a:r>
              <a:rPr lang="en-GB" dirty="0"/>
              <a:t>Spelling</a:t>
            </a:r>
          </a:p>
        </p:txBody>
      </p:sp>
      <p:pic>
        <p:nvPicPr>
          <p:cNvPr id="5" name="Content Placeholder 4">
            <a:extLst>
              <a:ext uri="{FF2B5EF4-FFF2-40B4-BE49-F238E27FC236}">
                <a16:creationId xmlns:a16="http://schemas.microsoft.com/office/drawing/2014/main" id="{15215455-75B9-4DF7-AE7B-D235B14CE098}"/>
              </a:ext>
            </a:extLst>
          </p:cNvPr>
          <p:cNvPicPr>
            <a:picLocks noGrp="1" noChangeAspect="1"/>
          </p:cNvPicPr>
          <p:nvPr>
            <p:ph idx="1"/>
          </p:nvPr>
        </p:nvPicPr>
        <p:blipFill>
          <a:blip r:embed="rId2"/>
          <a:stretch>
            <a:fillRect/>
          </a:stretch>
        </p:blipFill>
        <p:spPr>
          <a:xfrm>
            <a:off x="3868738" y="2057473"/>
            <a:ext cx="7971466" cy="2978761"/>
          </a:xfrm>
        </p:spPr>
      </p:pic>
    </p:spTree>
    <p:extLst>
      <p:ext uri="{BB962C8B-B14F-4D97-AF65-F5344CB8AC3E}">
        <p14:creationId xmlns:p14="http://schemas.microsoft.com/office/powerpoint/2010/main" val="415176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5418-9DC5-4628-937A-C13F3D11B903}"/>
              </a:ext>
            </a:extLst>
          </p:cNvPr>
          <p:cNvSpPr>
            <a:spLocks noGrp="1"/>
          </p:cNvSpPr>
          <p:nvPr>
            <p:ph type="title"/>
          </p:nvPr>
        </p:nvSpPr>
        <p:spPr/>
        <p:txBody>
          <a:bodyPr/>
          <a:lstStyle/>
          <a:p>
            <a:r>
              <a:rPr lang="en-GB" dirty="0"/>
              <a:t>Reading</a:t>
            </a:r>
          </a:p>
        </p:txBody>
      </p:sp>
      <p:pic>
        <p:nvPicPr>
          <p:cNvPr id="5" name="Content Placeholder 4">
            <a:extLst>
              <a:ext uri="{FF2B5EF4-FFF2-40B4-BE49-F238E27FC236}">
                <a16:creationId xmlns:a16="http://schemas.microsoft.com/office/drawing/2014/main" id="{7122F254-CA82-4BA9-B368-F28F1972C892}"/>
              </a:ext>
            </a:extLst>
          </p:cNvPr>
          <p:cNvPicPr>
            <a:picLocks noGrp="1" noChangeAspect="1"/>
          </p:cNvPicPr>
          <p:nvPr>
            <p:ph idx="1"/>
          </p:nvPr>
        </p:nvPicPr>
        <p:blipFill>
          <a:blip r:embed="rId2"/>
          <a:stretch>
            <a:fillRect/>
          </a:stretch>
        </p:blipFill>
        <p:spPr>
          <a:xfrm>
            <a:off x="3462435" y="1395615"/>
            <a:ext cx="8295924" cy="4601183"/>
          </a:xfrm>
        </p:spPr>
      </p:pic>
    </p:spTree>
    <p:extLst>
      <p:ext uri="{BB962C8B-B14F-4D97-AF65-F5344CB8AC3E}">
        <p14:creationId xmlns:p14="http://schemas.microsoft.com/office/powerpoint/2010/main" val="347458521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137</TotalTime>
  <Words>1315</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Corbel</vt:lpstr>
      <vt:lpstr>Wingdings 2</vt:lpstr>
      <vt:lpstr>Frame</vt:lpstr>
      <vt:lpstr>Year 6 SATs </vt:lpstr>
      <vt:lpstr>What are SATs?</vt:lpstr>
      <vt:lpstr>When are the SATs?</vt:lpstr>
      <vt:lpstr>What happens if my child is poorly and can’t attend school on the day of a test?</vt:lpstr>
      <vt:lpstr>How long are the tests? What happens?</vt:lpstr>
      <vt:lpstr>What do the results look like?</vt:lpstr>
      <vt:lpstr>What do the tests look like?</vt:lpstr>
      <vt:lpstr>GPaS paper 2 Spelling</vt:lpstr>
      <vt:lpstr>Reading</vt:lpstr>
      <vt:lpstr>Reading</vt:lpstr>
      <vt:lpstr>Reading</vt:lpstr>
      <vt:lpstr>Maths Paper 1 Arithmetic</vt:lpstr>
      <vt:lpstr>Maths Papers 2 and 3 Reasoning</vt:lpstr>
      <vt:lpstr>How is my child’s writing assessed?</vt:lpstr>
      <vt:lpstr>How can I help my child?</vt:lpstr>
      <vt:lpstr>What should I do if I am worried about my child?</vt:lpstr>
      <vt:lpstr>What should I do if I am worried?</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dc:title>
  <dc:creator>Janice Gibson</dc:creator>
  <cp:lastModifiedBy>Becky Hawkins</cp:lastModifiedBy>
  <cp:revision>15</cp:revision>
  <dcterms:created xsi:type="dcterms:W3CDTF">2022-02-09T10:45:50Z</dcterms:created>
  <dcterms:modified xsi:type="dcterms:W3CDTF">2022-04-06T10:58:12Z</dcterms:modified>
</cp:coreProperties>
</file>