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7" r:id="rId4"/>
    <p:sldId id="278" r:id="rId5"/>
    <p:sldId id="267" r:id="rId6"/>
    <p:sldId id="275" r:id="rId7"/>
    <p:sldId id="260" r:id="rId8"/>
    <p:sldId id="271" r:id="rId9"/>
    <p:sldId id="274" r:id="rId10"/>
    <p:sldId id="272" r:id="rId11"/>
    <p:sldId id="257" r:id="rId12"/>
    <p:sldId id="259" r:id="rId13"/>
    <p:sldId id="262" r:id="rId14"/>
    <p:sldId id="270" r:id="rId15"/>
    <p:sldId id="258" r:id="rId16"/>
    <p:sldId id="269" r:id="rId17"/>
    <p:sldId id="266" r:id="rId18"/>
  </p:sldIdLst>
  <p:sldSz cx="9144000" cy="6858000" type="screen4x3"/>
  <p:notesSz cx="666273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4715" autoAdjust="0"/>
  </p:normalViewPr>
  <p:slideViewPr>
    <p:cSldViewPr>
      <p:cViewPr varScale="1">
        <p:scale>
          <a:sx n="83" d="100"/>
          <a:sy n="83" d="100"/>
        </p:scale>
        <p:origin x="190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C86E95-79EF-5A44-BD20-16C3332BFB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324C1-AF72-8948-847F-B746FD87F3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592CF1-9C1D-354E-ACCE-951BF6105DD6}" type="datetimeFigureOut">
              <a:rPr lang="en-GB"/>
              <a:pPr>
                <a:defRPr/>
              </a:pPr>
              <a:t>02/07/2021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77F8C6-90AD-8C47-B063-ACE7587523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E7149-284F-0B4A-B7CA-79E3547F7F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5B7A00-4639-E544-A4C6-C8440DF510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43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207927-C2B3-1E4A-ABCF-7A41F6CA05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53E101-89FE-3444-B263-DA9F823697A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5C1CB3-E83F-4F46-BFE5-1A61894B27DB}" type="datetimeFigureOut">
              <a:rPr lang="en-GB"/>
              <a:pPr>
                <a:defRPr/>
              </a:pPr>
              <a:t>02/07/2021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7C7CE7-43A4-4646-9479-311644A1B7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AF727A-1C53-FD4C-9989-758268189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E7302-5A15-464B-B1FD-96FFC4E427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FC549-E705-6847-98C9-8C8E16EACE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5E8F71-5986-8C43-9379-3A55DA72DD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460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9CA11B3-36F6-F44D-A56B-6DF667CFC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F2D00EB-8A10-8046-B70E-B52E90A64E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E231A5E8-4FC8-8647-9D0C-54027DDC01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6F1344A-CEF2-F340-85BE-DC01BEDBC696}" type="slidenum">
              <a:rPr lang="en-GB" altLang="en-US" sz="1200"/>
              <a:pPr/>
              <a:t>2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78537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9CA11B3-36F6-F44D-A56B-6DF667CFC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F2D00EB-8A10-8046-B70E-B52E90A64E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E231A5E8-4FC8-8647-9D0C-54027DDC01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6F1344A-CEF2-F340-85BE-DC01BEDBC696}" type="slidenum">
              <a:rPr lang="en-GB" altLang="en-US" sz="1200"/>
              <a:pPr/>
              <a:t>3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390002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9CA11B3-36F6-F44D-A56B-6DF667CFC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F2D00EB-8A10-8046-B70E-B52E90A64E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E231A5E8-4FC8-8647-9D0C-54027DDC01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6F1344A-CEF2-F340-85BE-DC01BEDBC696}" type="slidenum">
              <a:rPr lang="en-GB" altLang="en-US" sz="1200"/>
              <a:pPr/>
              <a:t>4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52393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735A36E-4566-EA4B-94FA-52678AE32D30}"/>
              </a:ext>
            </a:extLst>
          </p:cNvPr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D573B357-087D-4247-85F6-7A04515A603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784DD97B-F6B4-814D-AB1A-FDAF972EF49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F2C6C07F-4237-1D45-B4AD-71E5670E3E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7C73F2FA-B255-B640-8D8B-53591FC9A6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43D6BBB5-7914-C949-955C-ADE6CE615F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10">
              <a:extLst>
                <a:ext uri="{FF2B5EF4-FFF2-40B4-BE49-F238E27FC236}">
                  <a16:creationId xmlns:a16="http://schemas.microsoft.com/office/drawing/2014/main" id="{A4DBF947-7957-9940-84B4-132B945003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78437F-FCEE-474E-803A-BE961AE8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1616E05-13E4-2948-8EB2-66D40761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BB9D321-935B-D04B-BB44-7EA6DCA98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C18F7-A265-224D-B035-0AC37C52D3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80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05496-66BA-B24A-A294-BB7317AD6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6613A-4C3E-F244-97B2-F7CE9CC02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5F9CE-95AB-9E4B-A76B-E8F44A7B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FC30B-CC39-2B46-8057-5461948997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76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AB00A2A-F18F-AE47-84B3-39D98EAC57ED}"/>
              </a:ext>
            </a:extLst>
          </p:cNvPr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5745F560-59FF-7846-9F66-23A6B73A4CB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79F24874-36A6-A044-877B-FDB29A676EB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8BC39748-0204-6B42-B11E-D10D904F444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8A5E5840-FAE0-654E-BB8E-47593FFC5C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D0BB8F6B-F3B1-AF4A-B270-A4C077A187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25">
              <a:extLst>
                <a:ext uri="{FF2B5EF4-FFF2-40B4-BE49-F238E27FC236}">
                  <a16:creationId xmlns:a16="http://schemas.microsoft.com/office/drawing/2014/main" id="{0187805B-8C0F-4D46-A3C5-80B115C088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673D1DA-A5FE-F14C-83ED-3C6EE26E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73A0EF2-C893-634C-976B-6EF3EFD1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04944E5-55A0-9C4E-B5E6-56F4B395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0ED38-0D83-B54D-9BDF-529A9BE858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704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752A7-958D-8447-9A80-63306DF2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54EDD-B621-714B-BAD3-54B1103B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ADF25-32F7-DB45-A89A-FF8248C1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EBC7C-58AC-6445-BA57-E8C59E4BCB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900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8F9EE52-F6EF-BB4A-A372-B69AFB3AC0BA}"/>
              </a:ext>
            </a:extLst>
          </p:cNvPr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90EBCF10-C853-8C44-850D-6F992BF162BB}"/>
              </a:ext>
            </a:extLst>
          </p:cNvPr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F4F6E54D-496F-D54D-B2B5-1DAFD01BE783}"/>
              </a:ext>
            </a:extLst>
          </p:cNvPr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1A7C0A80-234A-044C-852E-41705FFE6A28}"/>
              </a:ext>
            </a:extLst>
          </p:cNvPr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26">
            <a:extLst>
              <a:ext uri="{FF2B5EF4-FFF2-40B4-BE49-F238E27FC236}">
                <a16:creationId xmlns:a16="http://schemas.microsoft.com/office/drawing/2014/main" id="{B0AEB48E-2A7D-4048-8632-715B45AE7F9A}"/>
              </a:ext>
            </a:extLst>
          </p:cNvPr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9" name="Freeform 10">
            <a:extLst>
              <a:ext uri="{FF2B5EF4-FFF2-40B4-BE49-F238E27FC236}">
                <a16:creationId xmlns:a16="http://schemas.microsoft.com/office/drawing/2014/main" id="{58C44AE3-CE67-BF46-925F-72E0C6691F8D}"/>
              </a:ext>
            </a:extLst>
          </p:cNvPr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A7C20D4-125C-574C-8094-7450F876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E3120F3-E377-1C4C-B3CC-EA6A8EE0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B9E3303-8745-2444-9C39-8B680379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C2C87-0718-2745-A169-E70DF649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146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817A7B-6C46-6E40-B653-E26D3D66485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B112B9-AEE2-804A-9C6C-0980009E3E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C02377-867E-644B-9017-3E8971A335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C26A4A2-7B5C-EB45-A7C8-B957F62664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564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6C0689-2C03-5E43-A0F0-CF8D3C1B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7EAC4-30B9-7844-B836-5AF7058CE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A15510-8541-B249-BA02-F5A935C0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3ADA4-92EB-F94B-B393-B5452F3DB3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391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29104E4-66E9-1F4C-9A78-3384388E3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1A1958-5C7B-DD49-9172-2CFA3B6D1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939BC0-2B76-F540-9A5A-8239B328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6DE80-3A1D-A24C-A063-685DFDC9B2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388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4170409F-7B5D-314D-B6D8-2005AEBFE928}"/>
              </a:ext>
            </a:extLst>
          </p:cNvPr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479144E4-6DE6-EF4B-ADB3-73AFE658573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>
              <a:extLst>
                <a:ext uri="{FF2B5EF4-FFF2-40B4-BE49-F238E27FC236}">
                  <a16:creationId xmlns:a16="http://schemas.microsoft.com/office/drawing/2014/main" id="{95450E12-604B-AC46-A6F2-7E7961B027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C71A44A7-0FEC-904F-B8AD-B082E75948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488ACCD7-02F3-4D4C-A210-14280AF9246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63972D8F-1CCA-334B-9121-7D96C821EEF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8" name="Freeform 25">
              <a:extLst>
                <a:ext uri="{FF2B5EF4-FFF2-40B4-BE49-F238E27FC236}">
                  <a16:creationId xmlns:a16="http://schemas.microsoft.com/office/drawing/2014/main" id="{88088330-2F4D-6E43-8F91-2EED11C3DA1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2DD7868C-E6CA-8041-BE9E-137EB107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0F3C4F84-7B08-9145-ABC7-DA7E4197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6891706-87C0-F742-9B89-FB660B60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3CA10-59A2-AF45-B953-DCF63EFEDD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518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7CB1DE6-F1FB-C14C-94DD-40F18B33C330}"/>
              </a:ext>
            </a:extLst>
          </p:cNvPr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23">
            <a:extLst>
              <a:ext uri="{FF2B5EF4-FFF2-40B4-BE49-F238E27FC236}">
                <a16:creationId xmlns:a16="http://schemas.microsoft.com/office/drawing/2014/main" id="{6C2E77BE-A54E-454E-A12A-5D850C083F1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19AC17DC-760A-354D-B3C6-B693B14E3C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D0196A85-FB50-4947-A0BB-85817A0985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27277E92-F7C0-4141-B31C-3B4546F86C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A266FD55-90EB-E84C-9578-BB49401516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5">
              <a:extLst>
                <a:ext uri="{FF2B5EF4-FFF2-40B4-BE49-F238E27FC236}">
                  <a16:creationId xmlns:a16="http://schemas.microsoft.com/office/drawing/2014/main" id="{F4CFA382-5867-6643-B566-4B2250BA1D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4BACD734-86FD-BB4B-9DCC-D4C2D929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476230B9-73DF-0649-A07D-0F19C68D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B1DDDA4-EA4B-CF44-AB8C-885CCCBB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52418-EFCF-2D46-9902-19805E5B11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520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5CDAD16-ABFA-3A4D-A759-C2A2A9B63B94}"/>
              </a:ext>
            </a:extLst>
          </p:cNvPr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48D7CD85-6C1F-2A46-93FF-E812FD470B8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6554264E-D536-B24E-A243-E5EFB27F7C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A67E0125-71FD-8241-A8F0-07F54D9198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E8950880-205A-A841-8E9F-8AD9B0BF00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9AD10A9F-67B5-6C49-8E53-6DE3AA610F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0">
              <a:extLst>
                <a:ext uri="{FF2B5EF4-FFF2-40B4-BE49-F238E27FC236}">
                  <a16:creationId xmlns:a16="http://schemas.microsoft.com/office/drawing/2014/main" id="{C9511C92-8195-0C4B-88E2-CE78125230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A0EA0A63-1408-9E4D-A0B5-2FA0F027E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B4D83864-D581-7B43-BF01-025822EB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B54A95A1-2090-1D48-B669-E36DC0FB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B8002-19B7-C24A-A01B-1585C3B110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27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43F1D0BC-0414-C849-BBBA-FA5B7787F0CC}"/>
              </a:ext>
            </a:extLst>
          </p:cNvPr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1027" name="Group 15">
            <a:extLst>
              <a:ext uri="{FF2B5EF4-FFF2-40B4-BE49-F238E27FC236}">
                <a16:creationId xmlns:a16="http://schemas.microsoft.com/office/drawing/2014/main" id="{0FE08044-26BF-E646-A159-7C78349C9AA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>
              <a:extLst>
                <a:ext uri="{FF2B5EF4-FFF2-40B4-BE49-F238E27FC236}">
                  <a16:creationId xmlns:a16="http://schemas.microsoft.com/office/drawing/2014/main" id="{DD3B00CC-3A74-A94A-AA7F-00626A4598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8">
              <a:extLst>
                <a:ext uri="{FF2B5EF4-FFF2-40B4-BE49-F238E27FC236}">
                  <a16:creationId xmlns:a16="http://schemas.microsoft.com/office/drawing/2014/main" id="{4A15F343-0170-AA4F-A697-33FC42546B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2">
              <a:extLst>
                <a:ext uri="{FF2B5EF4-FFF2-40B4-BE49-F238E27FC236}">
                  <a16:creationId xmlns:a16="http://schemas.microsoft.com/office/drawing/2014/main" id="{B4971D6A-5D92-2B4A-B946-D8C381FEDB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6">
              <a:extLst>
                <a:ext uri="{FF2B5EF4-FFF2-40B4-BE49-F238E27FC236}">
                  <a16:creationId xmlns:a16="http://schemas.microsoft.com/office/drawing/2014/main" id="{80145718-78F3-3B42-8E27-57D4F6148D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37" name="Freeform 10">
              <a:extLst>
                <a:ext uri="{FF2B5EF4-FFF2-40B4-BE49-F238E27FC236}">
                  <a16:creationId xmlns:a16="http://schemas.microsoft.com/office/drawing/2014/main" id="{F278FB99-C399-434C-B20E-D8DF88D245B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34D5D93A-FE53-5846-B5B8-BE6DFA4C56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1B5EA-2A2D-0549-83D5-E90A67540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2AAEB-F1D9-4641-A5C2-E7AEC4029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7F64-7DAE-EC49-AD45-813D7B4A0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2"/>
                </a:solidFill>
              </a:defRPr>
            </a:lvl1pPr>
          </a:lstStyle>
          <a:p>
            <a:fld id="{296FE142-357A-7149-A7FE-A8330A7CE69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2" name="Text Placeholder 2">
            <a:extLst>
              <a:ext uri="{FF2B5EF4-FFF2-40B4-BE49-F238E27FC236}">
                <a16:creationId xmlns:a16="http://schemas.microsoft.com/office/drawing/2014/main" id="{39662D2E-389C-BB49-8AD5-9CE34BF60C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1" r:id="rId2"/>
    <p:sldLayoutId id="2147484007" r:id="rId3"/>
    <p:sldLayoutId id="2147484002" r:id="rId4"/>
    <p:sldLayoutId id="2147484003" r:id="rId5"/>
    <p:sldLayoutId id="2147484004" r:id="rId6"/>
    <p:sldLayoutId id="2147484008" r:id="rId7"/>
    <p:sldLayoutId id="2147484009" r:id="rId8"/>
    <p:sldLayoutId id="2147484010" r:id="rId9"/>
    <p:sldLayoutId id="2147484005" r:id="rId10"/>
    <p:sldLayoutId id="21474840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2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allington@ntlp.org.uk" TargetMode="External"/><Relationship Id="rId2" Type="http://schemas.openxmlformats.org/officeDocument/2006/relationships/hyperlink" Target="mailto:rachael.williamson@ntlp.org.u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allington@ntlp.org.uk" TargetMode="External"/><Relationship Id="rId2" Type="http://schemas.openxmlformats.org/officeDocument/2006/relationships/hyperlink" Target="mailto:rachael.williamson@ntlp.org.u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87248FBB-08DD-9C4B-BB5C-1EC32AEC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1594941"/>
            <a:ext cx="537790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4400" dirty="0">
                <a:solidFill>
                  <a:srgbClr val="000000"/>
                </a:solidFill>
                <a:latin typeface="Comic Sans MS" panose="030F0902030302020204" pitchFamily="66" charset="0"/>
              </a:rPr>
              <a:t>Welcome to Year </a:t>
            </a:r>
            <a:r>
              <a:rPr lang="en-GB" altLang="en-US" sz="4400" dirty="0" smtClean="0">
                <a:solidFill>
                  <a:srgbClr val="000000"/>
                </a:solidFill>
                <a:latin typeface="Comic Sans MS" panose="030F0902030302020204" pitchFamily="66" charset="0"/>
              </a:rPr>
              <a:t>4 </a:t>
            </a:r>
            <a:endParaRPr lang="en-GB" altLang="en-US" sz="4400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4400" u="sng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4400" dirty="0">
                <a:solidFill>
                  <a:srgbClr val="000000"/>
                </a:solidFill>
                <a:latin typeface="Comic Sans MS" panose="030F0902030302020204" pitchFamily="66" charset="0"/>
              </a:rPr>
              <a:t>Information for Children and  Parents</a:t>
            </a:r>
            <a:endParaRPr lang="en-GB" altLang="en-US" sz="2800" dirty="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004FB4DF-A634-AC40-8ED3-D3196A773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3933825"/>
            <a:ext cx="1746250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5">
            <a:extLst>
              <a:ext uri="{FF2B5EF4-FFF2-40B4-BE49-F238E27FC236}">
                <a16:creationId xmlns:a16="http://schemas.microsoft.com/office/drawing/2014/main" id="{8D6B0B4D-818D-444C-9656-C9EB7FBAE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5087938"/>
            <a:ext cx="18383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>
            <a:extLst>
              <a:ext uri="{FF2B5EF4-FFF2-40B4-BE49-F238E27FC236}">
                <a16:creationId xmlns:a16="http://schemas.microsoft.com/office/drawing/2014/main" id="{7A8F7591-35AD-0E4E-84ED-37435FC22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91" y="548680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C8539735-C1A4-BE49-826A-926B4C9C5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808038"/>
            <a:ext cx="7489825" cy="27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200" b="1" u="sng" dirty="0">
                <a:solidFill>
                  <a:srgbClr val="000000"/>
                </a:solidFill>
                <a:latin typeface="Comic Sans MS" panose="030F0902030302020204" pitchFamily="66" charset="0"/>
              </a:rPr>
              <a:t>Behaviour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200" dirty="0">
                <a:solidFill>
                  <a:srgbClr val="000000"/>
                </a:solidFill>
                <a:latin typeface="Comic Sans MS" panose="030F0902030302020204" pitchFamily="66" charset="0"/>
              </a:rPr>
              <a:t>Rewards and Sanctions in school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endParaRPr lang="en-GB" altLang="en-US" sz="3200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endParaRPr lang="en-GB" altLang="en-US" sz="3200" dirty="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EDB71DF2-809F-5748-B328-19A6B39069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6899" y="2679699"/>
            <a:ext cx="3822700" cy="3446463"/>
          </a:xfrm>
        </p:spPr>
        <p:txBody>
          <a:bodyPr/>
          <a:lstStyle/>
          <a:p>
            <a:r>
              <a:rPr lang="en-GB" altLang="en-US" b="1" u="sng" dirty="0"/>
              <a:t>Rewards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Praise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Stickers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Certificates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Class Rewards (Dojo points)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Star Badges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Celebration Assembly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endParaRPr lang="en-GB" altLang="en-US" dirty="0"/>
          </a:p>
        </p:txBody>
      </p:sp>
      <p:sp>
        <p:nvSpPr>
          <p:cNvPr id="15364" name="Content Placeholder 3">
            <a:extLst>
              <a:ext uri="{FF2B5EF4-FFF2-40B4-BE49-F238E27FC236}">
                <a16:creationId xmlns:a16="http://schemas.microsoft.com/office/drawing/2014/main" id="{BCB41332-99EC-A74F-AEBA-C38E0CE2D02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45025" y="2679700"/>
            <a:ext cx="3822700" cy="3446463"/>
          </a:xfrm>
        </p:spPr>
        <p:txBody>
          <a:bodyPr/>
          <a:lstStyle/>
          <a:p>
            <a:r>
              <a:rPr lang="en-GB" altLang="en-US" b="1" u="sng" dirty="0"/>
              <a:t>Sanctions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Non verbal reminder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Traffic Light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Red Meeting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Time out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Removal from yard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b="1" dirty="0"/>
              <a:t>Parent/Teacher meeting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37C1A63E-B50F-9348-BC79-D06DB95CF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410" y="543719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3AF1546-29EE-E740-B0BD-2391B0419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8245475" cy="59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English </a:t>
            </a:r>
            <a:endParaRPr lang="en-GB" altLang="en-US" sz="36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During the Autumn term we will be studying a range of fiction and non-fiction texts, to develop our reading and writing skills.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Your child will have an English lesson each day of approximately 1 hour.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  <a:defRPr/>
            </a:pPr>
            <a:endParaRPr lang="en-GB" alt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The skills we will be teaching include sentence and grammatical structures </a:t>
            </a:r>
            <a:r>
              <a:rPr lang="en-GB" alt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en-GB" alt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for full list see end of year expectations).</a:t>
            </a:r>
            <a:endParaRPr lang="en-GB" altLang="en-US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Examples of end of year expectations will be uploaded to the website, once any curriculum changes are agreed upon.</a:t>
            </a:r>
          </a:p>
        </p:txBody>
      </p:sp>
      <p:pic>
        <p:nvPicPr>
          <p:cNvPr id="16387" name="Picture 5">
            <a:extLst>
              <a:ext uri="{FF2B5EF4-FFF2-40B4-BE49-F238E27FC236}">
                <a16:creationId xmlns:a16="http://schemas.microsoft.com/office/drawing/2014/main" id="{CEA5789E-018E-DE43-9E81-3BE1CB1E8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25" y="476250"/>
            <a:ext cx="1039813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0056F123-E996-AA4C-8A4F-2C9AB7F8A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599" y="836712"/>
            <a:ext cx="8654355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sz="3600" b="1" u="sng" dirty="0">
                <a:solidFill>
                  <a:schemeClr val="tx1"/>
                </a:solidFill>
                <a:latin typeface="Comic Sans MS" pitchFamily="66" charset="0"/>
              </a:rPr>
              <a:t>Reading at Home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1800" b="1" dirty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Due to current restrictions, children will bring home a reading book on a Monday, which they will then return to school on a Friday.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sz="2000" dirty="0">
                <a:solidFill>
                  <a:srgbClr val="0070C0"/>
                </a:solidFill>
                <a:latin typeface="Comic Sans MS" pitchFamily="66" charset="0"/>
              </a:rPr>
              <a:t>Books will then be stored for 72 hours over the weekend, before the children are allowed to choose a new book on a Monday. 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Please make sure you sign and date the reading record when you have heard your child read at home. 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sz="2000" dirty="0">
                <a:solidFill>
                  <a:srgbClr val="0070C0"/>
                </a:solidFill>
                <a:latin typeface="Comic Sans MS" pitchFamily="66" charset="0"/>
              </a:rPr>
              <a:t>Children will be encouraged to read at their own level &amp; pace.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Children will also be encouraged to read a range of different types of text online and read their own books from home for pleasure.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sz="2000" dirty="0">
                <a:solidFill>
                  <a:srgbClr val="0070C0"/>
                </a:solidFill>
                <a:latin typeface="Comic Sans MS" pitchFamily="66" charset="0"/>
              </a:rPr>
              <a:t>Please don’t feel that your child has to read a whole book in one night.  Little and often has proven to be effective.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2000" dirty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sz="2000" dirty="0">
                <a:solidFill>
                  <a:schemeClr val="tx1"/>
                </a:solidFill>
                <a:latin typeface="Comic Sans MS" pitchFamily="66" charset="0"/>
              </a:rPr>
              <a:t>Remember – your child doesn’t always have to read to you, sharing library books with other family members and siblings is good practice too!</a:t>
            </a:r>
          </a:p>
        </p:txBody>
      </p:sp>
      <p:pic>
        <p:nvPicPr>
          <p:cNvPr id="17411" name="Picture 5">
            <a:extLst>
              <a:ext uri="{FF2B5EF4-FFF2-40B4-BE49-F238E27FC236}">
                <a16:creationId xmlns:a16="http://schemas.microsoft.com/office/drawing/2014/main" id="{440944DC-A46D-F04D-9C30-8230CBA5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44500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69F4F615-8698-B848-96F9-E7E16DF0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7777162" cy="663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Maths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  <a:defRPr/>
            </a:pPr>
            <a:r>
              <a:rPr lang="en-GB" alt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During the Autumn term we will be studying  Place Value, Fractions and Calculations involving all 4 operations.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  <a:defRPr/>
            </a:pPr>
            <a:endParaRPr lang="en-GB" altLang="en-US" sz="11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Your child will have a Maths lesson each day of approximately 1 hour.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en-GB" altLang="en-US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Examples of the skills your child will be taught are: formal methods of calculation, ordering and comparing numbers, and identifying the value of digits in increasing large numbers.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  <a:defRPr/>
            </a:pPr>
            <a:endParaRPr lang="en-GB" alt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Examples of end of year expectations will be uploaded to the website, once any curriculum changes are agreed upon.</a:t>
            </a:r>
          </a:p>
        </p:txBody>
      </p:sp>
      <p:pic>
        <p:nvPicPr>
          <p:cNvPr id="18435" name="Picture 5">
            <a:extLst>
              <a:ext uri="{FF2B5EF4-FFF2-40B4-BE49-F238E27FC236}">
                <a16:creationId xmlns:a16="http://schemas.microsoft.com/office/drawing/2014/main" id="{E24147C1-AEA7-564C-B594-070C0B8A0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8205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535C8A70-AA86-6248-852D-DEE35BCED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19" y="620713"/>
            <a:ext cx="8540055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sz="36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Basic Skills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Your child will have a guided reading lesson each day of approximately 45 mins.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en-GB" alt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focus of these session will be to support the children in improving their reading skills, range of vocabulary, comprehension skills and their exposure to a range of different text types.</a:t>
            </a:r>
            <a:endParaRPr lang="en-GB" altLang="en-US" sz="3200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459" name="Picture 5">
            <a:extLst>
              <a:ext uri="{FF2B5EF4-FFF2-40B4-BE49-F238E27FC236}">
                <a16:creationId xmlns:a16="http://schemas.microsoft.com/office/drawing/2014/main" id="{08F32730-A5AA-5444-ABBF-0329DB2D8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25" y="620713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4F1DA8E9-2913-1E49-8DBD-BFEBF68A6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27177"/>
            <a:ext cx="8558889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sz="36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sz="36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Our Creative Curriculum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GB" altLang="en-US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Theme work – Each term the children’s work will be based on a theme.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During the Autumn term the theme will be ‘</a:t>
            </a:r>
            <a:r>
              <a:rPr lang="en-GB" altLang="en-US" sz="27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Victorians’.</a:t>
            </a:r>
            <a:endParaRPr lang="en-GB" altLang="en-US" sz="27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The subjects which will be covered in the Creative Curriculum are History, Geography, Art, DT, Computing and Music.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Alongside the theme your child will also have the opportunity to play a tuned instrument.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Copies of the Autumn Term Curriculum overview will be made available on the year group page once they have been finalised</a:t>
            </a:r>
          </a:p>
        </p:txBody>
      </p:sp>
      <p:pic>
        <p:nvPicPr>
          <p:cNvPr id="20483" name="Picture 5">
            <a:extLst>
              <a:ext uri="{FF2B5EF4-FFF2-40B4-BE49-F238E27FC236}">
                <a16:creationId xmlns:a16="http://schemas.microsoft.com/office/drawing/2014/main" id="{855B6E96-4D49-1643-9E55-563F9D01C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50" y="333375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5456F7F9-1C3C-6642-92C0-D24F8817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692150"/>
            <a:ext cx="6913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 b="1" u="sng">
                <a:solidFill>
                  <a:srgbClr val="000000"/>
                </a:solidFill>
                <a:latin typeface="Comic Sans MS" panose="030F0902030302020204" pitchFamily="66" charset="0"/>
              </a:rPr>
              <a:t>Homework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5354566-4CE0-6846-AD72-EBFE115E4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597025"/>
            <a:ext cx="849694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Each week the children will have: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Spellings (sent home on a Monday for Friday’s test).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Reading books and reading records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Alternate English/Maths workbooks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It is expected that all homework should be completed and returned to school on the day stated by the class teacher.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We recognise that in exceptional circumstances this is not always possible.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If children do not return their by Tuesday, they will be expected to complete it during Thursday’s ‘Homework Club’.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B49E542-4D3B-4E4D-8EC7-8F367679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5200650"/>
            <a:ext cx="2682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9F1D3F0B-1522-7049-B6CB-81AFD9CF6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433388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40015561-51B9-C341-B4C8-3D0271556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0" y="764704"/>
            <a:ext cx="8579789" cy="436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u="sng" dirty="0">
                <a:solidFill>
                  <a:srgbClr val="000000"/>
                </a:solidFill>
                <a:latin typeface="Comic Sans MS" panose="030F0902030302020204" pitchFamily="66" charset="0"/>
              </a:rPr>
              <a:t>Questions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2800" b="1" u="sng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902030302020204" pitchFamily="66" charset="0"/>
              </a:rPr>
              <a:t>If you have any questions or queries, we will do our best to answer them as best we can using the current guidance we have and can be contacted on: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2800" dirty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</a:rPr>
              <a:t>Mrs Williamson – </a:t>
            </a: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  <a:hlinkClick r:id="rId2"/>
              </a:rPr>
              <a:t>rachael.williamson@ntlp.org.uk</a:t>
            </a:r>
            <a:endParaRPr lang="en-GB" altLang="en-US" sz="2800" dirty="0">
              <a:solidFill>
                <a:schemeClr val="accent3">
                  <a:lumMod val="50000"/>
                </a:schemeClr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</a:rPr>
              <a:t>Miss Atkinson – </a:t>
            </a: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  <a:hlinkClick r:id="rId3"/>
              </a:rPr>
              <a:t>lucy.allington@ntlp.org.uk</a:t>
            </a: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</a:rPr>
              <a:t> </a:t>
            </a:r>
            <a:endParaRPr lang="en-GB" altLang="en-US" sz="3600" dirty="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pic>
        <p:nvPicPr>
          <p:cNvPr id="23555" name="Picture 3" descr="C:\Users\kmc\AppData\Local\Microsoft\Windows\Temporary Internet Files\Content.IE5\FR4LMXUS\MP900315598[1].jpg">
            <a:extLst>
              <a:ext uri="{FF2B5EF4-FFF2-40B4-BE49-F238E27FC236}">
                <a16:creationId xmlns:a16="http://schemas.microsoft.com/office/drawing/2014/main" id="{F764AB7A-D15D-784B-96F7-13A90E864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738" y="376777"/>
            <a:ext cx="1719741" cy="122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3">
            <a:extLst>
              <a:ext uri="{FF2B5EF4-FFF2-40B4-BE49-F238E27FC236}">
                <a16:creationId xmlns:a16="http://schemas.microsoft.com/office/drawing/2014/main" id="{E5F1B2C1-7A13-EB47-BC49-23A3EB969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90" y="404664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AC9507C7-F6CE-204D-B606-9187D2F72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48680"/>
            <a:ext cx="8568952" cy="5423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600" u="sng" dirty="0">
                <a:solidFill>
                  <a:srgbClr val="000000"/>
                </a:solidFill>
                <a:latin typeface="Comic Sans MS" panose="030F0902030302020204" pitchFamily="66" charset="0"/>
              </a:rPr>
              <a:t>Introductions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b="1" dirty="0">
              <a:solidFill>
                <a:schemeClr val="accent3">
                  <a:lumMod val="50000"/>
                </a:schemeClr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b="1" dirty="0">
              <a:solidFill>
                <a:schemeClr val="accent3">
                  <a:lumMod val="50000"/>
                </a:schemeClr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We very much look forward to welcoming you all back to school for the new school year in September and hope that you have all been keeping well during the pandemic.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en-US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The following pages will hopefully answer some questions that you have regarding the new school year.</a:t>
            </a:r>
            <a:endParaRPr lang="en-GB" altLang="en-US" sz="3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Picture 5">
            <a:extLst>
              <a:ext uri="{FF2B5EF4-FFF2-40B4-BE49-F238E27FC236}">
                <a16:creationId xmlns:a16="http://schemas.microsoft.com/office/drawing/2014/main" id="{2E9AE608-1D28-B847-AC16-D13301AA3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79212"/>
            <a:ext cx="1264487" cy="12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AC9507C7-F6CE-204D-B606-9187D2F72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620688"/>
            <a:ext cx="8640960" cy="31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600" u="sng" dirty="0">
                <a:solidFill>
                  <a:srgbClr val="000000"/>
                </a:solidFill>
                <a:latin typeface="Comic Sans MS" panose="030F0902030302020204" pitchFamily="66" charset="0"/>
              </a:rPr>
              <a:t>Introductions</a:t>
            </a:r>
            <a:endParaRPr lang="en-GB" altLang="en-US" sz="900" u="sng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dirty="0">
                <a:solidFill>
                  <a:schemeClr val="tx1"/>
                </a:solidFill>
                <a:latin typeface="Comic Sans MS" panose="030F0902030302020204" pitchFamily="66" charset="0"/>
              </a:rPr>
              <a:t>The class teachers for September will be: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chemeClr val="accent3">
                  <a:lumMod val="50000"/>
                </a:schemeClr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dirty="0" smtClean="0">
                <a:solidFill>
                  <a:srgbClr val="00B050"/>
                </a:solidFill>
                <a:latin typeface="Comic Sans MS" panose="030F0902030302020204" pitchFamily="66" charset="0"/>
              </a:rPr>
              <a:t>4RW </a:t>
            </a:r>
            <a:r>
              <a:rPr lang="en-GB" altLang="en-US" sz="2800" b="1" dirty="0">
                <a:solidFill>
                  <a:srgbClr val="00B050"/>
                </a:solidFill>
                <a:latin typeface="Comic Sans MS" panose="030F0902030302020204" pitchFamily="66" charset="0"/>
              </a:rPr>
              <a:t>– Mrs Williamson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dirty="0" smtClean="0">
                <a:solidFill>
                  <a:srgbClr val="00B050"/>
                </a:solidFill>
                <a:latin typeface="Comic Sans MS" panose="030F0902030302020204" pitchFamily="66" charset="0"/>
              </a:rPr>
              <a:t>4LA – Miss Atkinson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  <p:pic>
        <p:nvPicPr>
          <p:cNvPr id="9219" name="Picture 5">
            <a:extLst>
              <a:ext uri="{FF2B5EF4-FFF2-40B4-BE49-F238E27FC236}">
                <a16:creationId xmlns:a16="http://schemas.microsoft.com/office/drawing/2014/main" id="{2E9AE608-1D28-B847-AC16-D13301AA3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825" y="404813"/>
            <a:ext cx="89217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7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AC9507C7-F6CE-204D-B606-9187D2F72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3" y="548680"/>
            <a:ext cx="7920038" cy="620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600" u="sng" dirty="0">
                <a:solidFill>
                  <a:srgbClr val="000000"/>
                </a:solidFill>
                <a:latin typeface="Comic Sans MS" panose="030F0902030302020204" pitchFamily="66" charset="0"/>
              </a:rPr>
              <a:t>Introductions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902030302020204" pitchFamily="66" charset="0"/>
              </a:rPr>
              <a:t>Other members of school staff who the children and yourselves may have contact with: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en-US" sz="1000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dirty="0">
                <a:solidFill>
                  <a:srgbClr val="000000"/>
                </a:solidFill>
                <a:latin typeface="Comic Sans MS" panose="030F0902030302020204" pitchFamily="66" charset="0"/>
              </a:rPr>
              <a:t>HLTAs will cover teachers PPA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dirty="0">
                <a:solidFill>
                  <a:srgbClr val="000000"/>
                </a:solidFill>
                <a:latin typeface="Comic Sans MS" panose="030F0902030302020204" pitchFamily="66" charset="0"/>
              </a:rPr>
              <a:t>TAs will support at certain times throughout the week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Head Teacher –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 Harrison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2" charset="2"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Deputy Head –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Mrs Hawkins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2" charset="2"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Business Manager -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Mrs Willis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Inclusion Manager -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Mrs Miller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EYFS Manager –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Mrs Dunn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Pupil Premium Manager –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Miss </a:t>
            </a:r>
            <a:r>
              <a:rPr lang="en-GB" altLang="en-US" sz="1800" b="1" i="1" dirty="0" err="1">
                <a:solidFill>
                  <a:srgbClr val="000000"/>
                </a:solidFill>
                <a:latin typeface="Comic Sans MS" panose="030F0902030302020204" pitchFamily="66" charset="0"/>
              </a:rPr>
              <a:t>Tappenden</a:t>
            </a:r>
            <a:endParaRPr lang="en-GB" altLang="en-US" sz="1800" b="1" i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Behaviour Guidance and Support Assistant -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Mrs Bryson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000000"/>
                </a:solidFill>
                <a:latin typeface="Comic Sans MS" panose="030F0902030302020204" pitchFamily="66" charset="0"/>
              </a:rPr>
              <a:t>Administrative Assistant - </a:t>
            </a:r>
            <a:r>
              <a:rPr lang="en-GB" altLang="en-US" sz="1800" b="1" i="1" dirty="0">
                <a:solidFill>
                  <a:srgbClr val="000000"/>
                </a:solidFill>
                <a:latin typeface="Comic Sans MS" panose="030F0902030302020204" pitchFamily="66" charset="0"/>
              </a:rPr>
              <a:t>Mrs Hayes</a:t>
            </a:r>
            <a:endParaRPr lang="en-GB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Picture 5">
            <a:extLst>
              <a:ext uri="{FF2B5EF4-FFF2-40B4-BE49-F238E27FC236}">
                <a16:creationId xmlns:a16="http://schemas.microsoft.com/office/drawing/2014/main" id="{2E9AE608-1D28-B847-AC16-D13301AA3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494" y="332656"/>
            <a:ext cx="89217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98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51A80BB8-E1B1-CA41-98F7-669182664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80728"/>
            <a:ext cx="8641655" cy="3934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902030302020204" pitchFamily="66" charset="0"/>
              </a:rPr>
              <a:t>Contact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600" b="1" u="sng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902030302020204" pitchFamily="66" charset="0"/>
              </a:rPr>
              <a:t>If you have any questions or concerns, please, in the first instance contact your child’s class teacher via email: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2800" dirty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</a:rPr>
              <a:t>Mrs Williamson – </a:t>
            </a:r>
            <a:r>
              <a:rPr lang="en-GB" altLang="en-US" sz="2800" u="sng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  <a:hlinkClick r:id="rId2"/>
              </a:rPr>
              <a:t>rachael.williamson@ntlp.org.uk</a:t>
            </a:r>
            <a:endParaRPr lang="en-GB" altLang="en-US" sz="2800" u="sng" dirty="0" smtClean="0">
              <a:solidFill>
                <a:schemeClr val="accent3">
                  <a:lumMod val="50000"/>
                </a:schemeClr>
              </a:solidFill>
              <a:latin typeface="Comic Sans MS" panose="030F0902030302020204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2800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</a:rPr>
              <a:t>Miss Atkinson – </a:t>
            </a:r>
            <a:r>
              <a:rPr lang="en-GB" altLang="en-US" sz="2800" u="sng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  <a:hlinkClick r:id="rId3"/>
              </a:rPr>
              <a:t>lucy.allington@ntlp.org.uk</a:t>
            </a:r>
            <a:r>
              <a:rPr lang="en-GB" altLang="en-US" sz="2800" u="sng" dirty="0" smtClean="0">
                <a:solidFill>
                  <a:schemeClr val="accent3">
                    <a:lumMod val="50000"/>
                  </a:schemeClr>
                </a:solidFill>
                <a:latin typeface="Comic Sans MS" panose="030F0902030302020204" pitchFamily="66" charset="0"/>
              </a:rPr>
              <a:t> </a:t>
            </a:r>
            <a:endParaRPr lang="en-GB" altLang="en-US" sz="2800" u="sng" dirty="0">
              <a:solidFill>
                <a:schemeClr val="accent3">
                  <a:lumMod val="50000"/>
                </a:schemeClr>
              </a:solidFill>
              <a:latin typeface="Comic Sans MS" panose="030F0902030302020204" pitchFamily="66" charset="0"/>
            </a:endParaRP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827497B8-DD07-0743-809C-3A5DFE2B9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8680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ADE7C5B2-1803-E04D-BDC4-44CD3B5C7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" y="620713"/>
            <a:ext cx="8108950" cy="586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lang="en-GB" altLang="en-US" sz="3200" b="1" u="sng" dirty="0">
                <a:solidFill>
                  <a:srgbClr val="000000"/>
                </a:solidFill>
                <a:latin typeface="Comic Sans MS" pitchFamily="66" charset="0"/>
              </a:rPr>
              <a:t>Uniform</a:t>
            </a:r>
            <a:endParaRPr lang="en-GB" altLang="en-US" sz="2800" b="1" u="sng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lang="en-GB" altLang="en-US" sz="2200" dirty="0">
                <a:solidFill>
                  <a:srgbClr val="000000"/>
                </a:solidFill>
                <a:latin typeface="Comic Sans MS" pitchFamily="66" charset="0"/>
              </a:rPr>
              <a:t>All pupils are expected to wear the school uniform.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Navy jumper or cardigan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White shirt/polo shirt or blouse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Grey or black skirt, dress, shorts or trousers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Blue gingham dress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Black shoes or trainers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None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We do not expect children to wear leggings or  coloured trainers.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None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itchFamily="66" charset="0"/>
              </a:rPr>
              <a:t>Uniform can ordered through Emblematic on the school website.</a:t>
            </a:r>
            <a:endParaRPr lang="en-GB" altLang="en-US" sz="32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11267" name="Picture 5">
            <a:extLst>
              <a:ext uri="{FF2B5EF4-FFF2-40B4-BE49-F238E27FC236}">
                <a16:creationId xmlns:a16="http://schemas.microsoft.com/office/drawing/2014/main" id="{E36417C2-A4E1-D847-9CAA-ADACDFF88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808038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71AC3E86-811B-2A4E-B46B-D40E56F1F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68300"/>
            <a:ext cx="8066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 b="1" u="sng">
                <a:solidFill>
                  <a:schemeClr val="tx1"/>
                </a:solidFill>
                <a:latin typeface="Comic Sans MS" panose="030F0902030302020204" pitchFamily="66" charset="0"/>
              </a:rPr>
              <a:t>P.E Kit</a:t>
            </a:r>
          </a:p>
        </p:txBody>
      </p:sp>
      <p:sp>
        <p:nvSpPr>
          <p:cNvPr id="12291" name="Rectangle 6">
            <a:extLst>
              <a:ext uri="{FF2B5EF4-FFF2-40B4-BE49-F238E27FC236}">
                <a16:creationId xmlns:a16="http://schemas.microsoft.com/office/drawing/2014/main" id="{43AB81D0-4C0A-104A-B6EF-452CF5689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027488"/>
            <a:ext cx="8280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Rectangle 1">
            <a:extLst>
              <a:ext uri="{FF2B5EF4-FFF2-40B4-BE49-F238E27FC236}">
                <a16:creationId xmlns:a16="http://schemas.microsoft.com/office/drawing/2014/main" id="{F3ECDA19-939E-ED48-A4BE-915F5ED95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1" y="1556792"/>
            <a:ext cx="8461374" cy="524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anose="05050102010706020507" pitchFamily="18" charset="2"/>
              <a:buNone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All pupils will have an indoor and outdoor lesson each week.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Due to current restrictions, children should wear their PE kit to school on the days they have PE lessons.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Kit should consist of a white T-shirt,  navy/black tracksuit bottoms or shorts, a navy/black jumper or zip up top and black trainers.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Pupils will be unable to get changed into their PE kits in school until guidelines change.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Pupils will only be excused from PE lessons with express permission from their parent or guardian.</a:t>
            </a: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547815FD-A115-8540-B280-A5035FC12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368300"/>
            <a:ext cx="1039813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>
            <a:extLst>
              <a:ext uri="{FF2B5EF4-FFF2-40B4-BE49-F238E27FC236}">
                <a16:creationId xmlns:a16="http://schemas.microsoft.com/office/drawing/2014/main" id="{A3D3D79B-8B84-E24B-9C2F-8D8F63318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888" y="266700"/>
            <a:ext cx="1303337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FD7C7389-125A-764D-BBC0-B1A73B470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80728"/>
            <a:ext cx="7489825" cy="546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Expectations of Behaviour For Learning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Our 6Rs for learning are: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Readiness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Resourcefulness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Resilience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Responsibility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Risk Taking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Reflectiveness</a:t>
            </a:r>
          </a:p>
          <a:p>
            <a:pPr marL="457200" indent="-457200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GB" altLang="en-US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lang="en-GB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Our priority for September will be Responsibility. </a:t>
            </a:r>
            <a:endParaRPr lang="en-GB" altLang="en-US" sz="32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315" name="Picture 5">
            <a:extLst>
              <a:ext uri="{FF2B5EF4-FFF2-40B4-BE49-F238E27FC236}">
                <a16:creationId xmlns:a16="http://schemas.microsoft.com/office/drawing/2014/main" id="{99B2CB44-4546-6241-97A9-094A3D93D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0653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A67A3207-D4CE-B444-A26E-5004120EC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582171"/>
            <a:ext cx="7489825" cy="5788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2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200" dirty="0">
                <a:solidFill>
                  <a:srgbClr val="000000"/>
                </a:solidFill>
                <a:latin typeface="Comic Sans MS" panose="030F0902030302020204" pitchFamily="66" charset="0"/>
              </a:rPr>
              <a:t>Expectations of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sz="3200" dirty="0">
                <a:solidFill>
                  <a:srgbClr val="000000"/>
                </a:solidFill>
                <a:latin typeface="Comic Sans MS" panose="030F0902030302020204" pitchFamily="66" charset="0"/>
              </a:rPr>
              <a:t>Behaviour For Learning</a:t>
            </a:r>
            <a:endParaRPr lang="en-GB" altLang="en-US" sz="2800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latin typeface="Comic Sans MS" panose="030F0902030302020204" pitchFamily="66" charset="0"/>
              </a:rPr>
              <a:t>To support your child in their behaviour for learning, please ensure:</a:t>
            </a:r>
          </a:p>
          <a:p>
            <a:pPr marL="342900" indent="-342900"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</a:pPr>
            <a:r>
              <a:rPr lang="en-GB" altLang="en-US" dirty="0">
                <a:solidFill>
                  <a:srgbClr val="7030A0"/>
                </a:solidFill>
                <a:latin typeface="Comic Sans MS" panose="030F0902030302020204" pitchFamily="66" charset="0"/>
              </a:rPr>
              <a:t>Your child gets enough sleep each night</a:t>
            </a:r>
          </a:p>
          <a:p>
            <a:pPr marL="342900" indent="-342900"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</a:pPr>
            <a:r>
              <a:rPr lang="en-GB" altLang="en-US" dirty="0">
                <a:solidFill>
                  <a:schemeClr val="accent6">
                    <a:lumMod val="50000"/>
                  </a:schemeClr>
                </a:solidFill>
                <a:latin typeface="Comic Sans MS" panose="030F0902030302020204" pitchFamily="66" charset="0"/>
              </a:rPr>
              <a:t>Limit time on iPads and phones in the hour before bed</a:t>
            </a:r>
          </a:p>
          <a:p>
            <a:pPr marL="342900" indent="-342900"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</a:pPr>
            <a:r>
              <a:rPr lang="en-GB" altLang="en-US" dirty="0">
                <a:solidFill>
                  <a:srgbClr val="7030A0"/>
                </a:solidFill>
                <a:latin typeface="Comic Sans MS" panose="030F0902030302020204" pitchFamily="66" charset="0"/>
              </a:rPr>
              <a:t>Your child has an appropriate breakfast before coming to school</a:t>
            </a:r>
          </a:p>
          <a:p>
            <a:pPr marL="342900" indent="-342900"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</a:pPr>
            <a:r>
              <a:rPr lang="en-GB" altLang="en-US" dirty="0">
                <a:solidFill>
                  <a:schemeClr val="accent6">
                    <a:lumMod val="50000"/>
                  </a:schemeClr>
                </a:solidFill>
                <a:latin typeface="Comic Sans MS" panose="030F0902030302020204" pitchFamily="66" charset="0"/>
              </a:rPr>
              <a:t> Your child brings everything they need with them to school on the correct days</a:t>
            </a:r>
          </a:p>
        </p:txBody>
      </p:sp>
      <p:pic>
        <p:nvPicPr>
          <p:cNvPr id="14339" name="Picture 5">
            <a:extLst>
              <a:ext uri="{FF2B5EF4-FFF2-40B4-BE49-F238E27FC236}">
                <a16:creationId xmlns:a16="http://schemas.microsoft.com/office/drawing/2014/main" id="{74127798-24F8-A347-91CB-67289AEF6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268" y="404664"/>
            <a:ext cx="1238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9157</TotalTime>
  <Words>1059</Words>
  <Application>Microsoft Office PowerPoint</Application>
  <PresentationFormat>On-screen Show (4:3)</PresentationFormat>
  <Paragraphs>142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Candara</vt:lpstr>
      <vt:lpstr>Comic Sans MS</vt:lpstr>
      <vt:lpstr>Symbol</vt:lpstr>
      <vt:lpstr>Times New Roman</vt:lpstr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teacher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Admin</cp:lastModifiedBy>
  <cp:revision>78</cp:revision>
  <cp:lastPrinted>2015-09-10T12:34:14Z</cp:lastPrinted>
  <dcterms:created xsi:type="dcterms:W3CDTF">2009-09-10T21:51:36Z</dcterms:created>
  <dcterms:modified xsi:type="dcterms:W3CDTF">2021-07-05T11:36:04Z</dcterms:modified>
</cp:coreProperties>
</file>