
<file path=[Content_Types].xml><?xml version="1.0" encoding="utf-8"?>
<Types xmlns="http://schemas.openxmlformats.org/package/2006/content-types">
  <Default Extension="png" ContentType="image/png"/>
  <Default Extension="mpg" ContentType="video/mpe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5" r:id="rId1"/>
  </p:sldMasterIdLst>
  <p:notesMasterIdLst>
    <p:notesMasterId r:id="rId16"/>
  </p:notesMasterIdLst>
  <p:sldIdLst>
    <p:sldId id="256" r:id="rId2"/>
    <p:sldId id="295" r:id="rId3"/>
    <p:sldId id="959" r:id="rId4"/>
    <p:sldId id="955" r:id="rId5"/>
    <p:sldId id="891" r:id="rId6"/>
    <p:sldId id="883" r:id="rId7"/>
    <p:sldId id="286" r:id="rId8"/>
    <p:sldId id="958" r:id="rId9"/>
    <p:sldId id="940" r:id="rId10"/>
    <p:sldId id="779" r:id="rId11"/>
    <p:sldId id="292" r:id="rId12"/>
    <p:sldId id="956" r:id="rId13"/>
    <p:sldId id="290" r:id="rId14"/>
    <p:sldId id="957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9377"/>
    <a:srgbClr val="FFA846"/>
    <a:srgbClr val="FF9300"/>
    <a:srgbClr val="009193"/>
    <a:srgbClr val="4CB07C"/>
    <a:srgbClr val="E49E12"/>
    <a:srgbClr val="0FDB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505"/>
    <p:restoredTop sz="76389" autoAdjust="0"/>
  </p:normalViewPr>
  <p:slideViewPr>
    <p:cSldViewPr snapToGrid="0" snapToObjects="1">
      <p:cViewPr varScale="1">
        <p:scale>
          <a:sx n="68" d="100"/>
          <a:sy n="68" d="100"/>
        </p:scale>
        <p:origin x="979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4F3A82-F637-1543-8C13-D12BDF0F499A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67F53-BA33-7E40-958D-01A6607E9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515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167F53-BA33-7E40-958D-01A6607E9B7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1878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Here’s two year-old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Mylo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enjoying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‘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We’re going on a bear hunt’ with his mum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Natalie.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Watch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storytime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video.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endParaRPr lang="en-US" dirty="0"/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 reading stories aloud,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Mylo’s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mum is bonding with him through books - forming a link between reading and love. 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distractions, no technology to get in the way. 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Because 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loves the book,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Mylo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mirrors that love. 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 is learning to sustain attention with his mum</a:t>
            </a:r>
            <a:r>
              <a:rPr lang="en-GB" dirty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1A61AF0-59CC-4D82-B182-5DFC7F9ACF1F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30761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Research shows that the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number and range of words parents use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speak to their children predicts their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success at school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 every opportunity to talk to your child throughout the day – meal times, travelling to school, playing together etc.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typical spoken language tends to reuse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same words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sad, happy, nice, nasty, cross, little, big, run.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Young children soak up words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incredibly quickly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much more quickly than we are able to, so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don’t hold back.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adults, we know thousands of words we can share with children – each one of us is a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walking thesaurus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Try to use a range of words and phrases with similar, but slightly different, shades of meaning (synonyms).</a:t>
            </a:r>
          </a:p>
          <a:p>
            <a:pPr eaLnBrk="1" hangingPunct="1">
              <a:spcBef>
                <a:spcPct val="0"/>
              </a:spcBef>
            </a:pPr>
            <a:r>
              <a:rPr lang="en-GB" dirty="0">
                <a:latin typeface="Calibri" charset="0"/>
              </a:rPr>
              <a:t>Encourage your children to use these words for themselves.</a:t>
            </a:r>
          </a:p>
          <a:p>
            <a:pPr eaLnBrk="1" hangingPunct="1">
              <a:spcBef>
                <a:spcPct val="0"/>
              </a:spcBef>
            </a:pPr>
            <a:endParaRPr lang="en-GB" dirty="0">
              <a:latin typeface="Calibri" charset="0"/>
            </a:endParaRPr>
          </a:p>
          <a:p>
            <a:pPr eaLnBrk="1" hangingPunct="1">
              <a:spcBef>
                <a:spcPct val="0"/>
              </a:spcBef>
              <a:buFont typeface="Wingdings" charset="0"/>
              <a:buNone/>
            </a:pPr>
            <a:r>
              <a:rPr lang="en-GB" dirty="0">
                <a:latin typeface="Calibri" charset="0"/>
              </a:rPr>
              <a:t>Build interesting sentences with your child e.g. what a miserable and gloomy day! Would you like a crunchy apple for snack?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84996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F2351AAA-0D62-384A-87E0-2618FEF377EF}" type="slidenum">
              <a:rPr lang="en-US">
                <a:latin typeface="Calibri" charset="0"/>
              </a:rPr>
              <a:pPr eaLnBrk="1" hangingPunct="1"/>
              <a:t>11</a:t>
            </a:fld>
            <a:endParaRPr 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2857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167F53-BA33-7E40-958D-01A6607E9B7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1624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E07CC-6AAD-1047-BB31-41E7C9B8EA1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2756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Remember that all parents have the power to change outcomes for their children.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AEA0D-15AF-3040-A3B5-D7F153320F9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5545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i="1" dirty="0">
                <a:solidFill>
                  <a:srgbClr val="FF0000"/>
                </a:solidFill>
              </a:rPr>
              <a:t>Read quote.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AEA0D-15AF-3040-A3B5-D7F153320F9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0777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 Good Child Report from York University in 2016 sent the same message for the third year running – there is nothing new, surprising or difficult in helping children to be happy.  The report shows that the happiest children come from families who: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i="1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E07CC-6AAD-1047-BB31-41E7C9B8EA1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7747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Stories provide a wealth of language we don’t use in everyday talk.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more stories, poems and nursery rhymes children know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well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the more easily they will be able to understand what they read, when they can read.</a:t>
            </a:r>
          </a:p>
          <a:p>
            <a:pPr lvl="0"/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Children thrive on repetition. 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Take Sophie who is 2 ½ years old.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She begs for her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favourite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stories to be read over and over again. 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more her mum repeats the story, the more the story ‘belongs’ to Sophie.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Sophie ‘reads’ it, copying the special emphasis and actions that her mum used every time she read the story to her.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Copyright Ruth Miskin Literacy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7351975-CA05-4734-9F82-596F4DC7254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1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Let’s watch Sophie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‘read’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‘Room on the Broom’.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 film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GB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167F53-BA33-7E40-958D-01A6607E9B7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98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867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dirty="0"/>
              <a:t>In our school:</a:t>
            </a:r>
          </a:p>
          <a:p>
            <a:r>
              <a:rPr lang="en-GB" dirty="0"/>
              <a:t>We make</a:t>
            </a:r>
            <a:r>
              <a:rPr lang="en-GB" baseline="0" dirty="0"/>
              <a:t> time to read stories every day.</a:t>
            </a:r>
          </a:p>
          <a:p>
            <a:r>
              <a:rPr lang="en-GB" dirty="0"/>
              <a:t>We</a:t>
            </a:r>
            <a:r>
              <a:rPr lang="en-GB" baseline="0" dirty="0"/>
              <a:t> h</a:t>
            </a:r>
            <a:r>
              <a:rPr lang="en-GB" dirty="0"/>
              <a:t>ave key stories that the children hear over and over again</a:t>
            </a:r>
            <a:r>
              <a:rPr lang="en-GB"/>
              <a:t>. </a:t>
            </a:r>
            <a:endParaRPr lang="en-GB" smtClean="0"/>
          </a:p>
          <a:p>
            <a:r>
              <a:rPr lang="en-GB" smtClean="0"/>
              <a:t>We</a:t>
            </a:r>
            <a:r>
              <a:rPr lang="en-GB" baseline="0" smtClean="0"/>
              <a:t> </a:t>
            </a:r>
            <a:r>
              <a:rPr lang="en-GB" baseline="0" dirty="0"/>
              <a:t>h</a:t>
            </a:r>
            <a:r>
              <a:rPr lang="en-GB" dirty="0"/>
              <a:t>elp children to learn words and phrases from the </a:t>
            </a:r>
            <a:r>
              <a:rPr lang="en-GB"/>
              <a:t>story </a:t>
            </a:r>
            <a:endParaRPr lang="en-GB" i="1" baseline="0" dirty="0"/>
          </a:p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2867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2E16038-E029-2D4B-A0B7-ABFA30FBC90C}" type="slidenum">
              <a:rPr lang="en-US" altLang="en-US">
                <a:latin typeface="Calibri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alt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2425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One of the most important things you can do as a parent</a:t>
            </a:r>
            <a:r>
              <a:rPr lang="en-US" baseline="0" dirty="0"/>
              <a:t> at home is read </a:t>
            </a:r>
            <a:r>
              <a:rPr lang="en-US" i="1" baseline="0" dirty="0"/>
              <a:t>to</a:t>
            </a:r>
            <a:r>
              <a:rPr lang="en-US" i="0" baseline="0" dirty="0"/>
              <a:t> your child. </a:t>
            </a:r>
          </a:p>
          <a:p>
            <a:r>
              <a:rPr lang="en-US" dirty="0"/>
              <a:t>This</a:t>
            </a:r>
            <a:r>
              <a:rPr lang="en-US" baseline="0" dirty="0"/>
              <a:t> h</a:t>
            </a:r>
            <a:r>
              <a:rPr lang="en-US" dirty="0"/>
              <a:t>elps develop an enjoyment for stories</a:t>
            </a:r>
            <a:r>
              <a:rPr lang="en-US" baseline="0" dirty="0"/>
              <a:t> and the motivation for learning to read themselves.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Loving</a:t>
            </a:r>
            <a:r>
              <a:rPr lang="en-GB" baseline="0" dirty="0"/>
              <a:t> stories is important because children who love stories want to read stories for themselves. Children who read a lot become better readers.</a:t>
            </a:r>
            <a:endParaRPr lang="en-GB" dirty="0"/>
          </a:p>
          <a:p>
            <a:endParaRPr lang="en-US" baseline="0" dirty="0"/>
          </a:p>
          <a:p>
            <a:endParaRPr lang="en-US" baseline="0" dirty="0"/>
          </a:p>
          <a:p>
            <a:r>
              <a:rPr lang="en-US" baseline="0" dirty="0"/>
              <a:t>Ask questions and share opinions about what you read to engage them in discussion, get them thinking about what they read and develop vocabulary. </a:t>
            </a:r>
          </a:p>
          <a:p>
            <a:endParaRPr lang="en-US" i="1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E07CC-6AAD-1047-BB31-41E7C9B8EA1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7434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Look at all these things you child will learn when you read aloud stories and poems, - without any teaching!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167F53-BA33-7E40-958D-01A6607E9B7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5512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are our ten top tips for Storytime at home.</a:t>
            </a:r>
          </a:p>
          <a:p>
            <a:endParaRPr lang="en-US" dirty="0"/>
          </a:p>
          <a:p>
            <a:pPr marL="514350" indent="-514350">
              <a:buAutoNum type="arabicPeriod"/>
            </a:pPr>
            <a:r>
              <a:rPr lang="en-US" sz="1200" dirty="0"/>
              <a:t>Make it a treat – introduce each new book with excitement.</a:t>
            </a:r>
          </a:p>
          <a:p>
            <a:pPr marL="514350" indent="-514350">
              <a:buAutoNum type="arabicPeriod"/>
            </a:pPr>
            <a:r>
              <a:rPr lang="en-US" sz="1200" dirty="0"/>
              <a:t>Make it a special quiet time – cuddle up!</a:t>
            </a:r>
          </a:p>
          <a:p>
            <a:pPr marL="514350" indent="-514350">
              <a:buAutoNum type="arabicPeriod"/>
            </a:pPr>
            <a:r>
              <a:rPr lang="en-US" sz="1200" dirty="0"/>
              <a:t>Show curiosity in what you’re going to read.</a:t>
            </a:r>
          </a:p>
          <a:p>
            <a:pPr marL="514350" marR="0" lvl="0" indent="-5143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1200" dirty="0"/>
              <a:t>Read story once without stopping so they can enjoy the whole story.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If you think your child might not understand something say something like ‘Oh I think what’s happening here is that…”</a:t>
            </a:r>
            <a:endParaRPr lang="en-US" sz="1200" dirty="0"/>
          </a:p>
          <a:p>
            <a:pPr marL="514350" indent="-514350">
              <a:buAutoNum type="arabicPeriod"/>
            </a:pPr>
            <a:r>
              <a:rPr lang="en-US" sz="1200" dirty="0"/>
              <a:t>Chat about the story e.g. I wonder why he did that? Oh no, I hope she’s not going to…</a:t>
            </a:r>
          </a:p>
          <a:p>
            <a:pPr marL="514350" indent="-514350">
              <a:buAutoNum type="arabicPeriod"/>
            </a:pPr>
            <a:r>
              <a:rPr lang="en-US" sz="1200" dirty="0"/>
              <a:t>Avoid asking questions to test what they remember.</a:t>
            </a:r>
          </a:p>
          <a:p>
            <a:pPr marL="514350" indent="-514350">
              <a:buAutoNum type="arabicPeriod"/>
            </a:pPr>
            <a:r>
              <a:rPr lang="en-US" sz="1200" dirty="0"/>
              <a:t>Link to other stories and experiences you have shared e.g. this reminds me of…</a:t>
            </a:r>
          </a:p>
          <a:p>
            <a:pPr marL="514350" indent="-514350">
              <a:buAutoNum type="arabicPeriod"/>
            </a:pPr>
            <a:r>
              <a:rPr lang="en-US" sz="1200" dirty="0"/>
              <a:t>Read </a:t>
            </a:r>
            <a:r>
              <a:rPr lang="en-US" sz="1200" dirty="0" err="1"/>
              <a:t>favourites</a:t>
            </a:r>
            <a:r>
              <a:rPr lang="en-US" sz="1200" dirty="0"/>
              <a:t> over and over again – encourage your child to join with the bits they know. Avoid saying ‘not that story again!’</a:t>
            </a:r>
          </a:p>
          <a:p>
            <a:pPr marL="514350" indent="-514350">
              <a:buAutoNum type="arabicPeriod"/>
            </a:pPr>
            <a:r>
              <a:rPr lang="en-US" sz="1200" dirty="0"/>
              <a:t>Use different voices – be enthusiastic!</a:t>
            </a:r>
          </a:p>
          <a:p>
            <a:pPr marL="514350" indent="-514350">
              <a:buAutoNum type="arabicPeriod"/>
            </a:pPr>
            <a:r>
              <a:rPr lang="en-GB" sz="1200" dirty="0"/>
              <a:t>Love </a:t>
            </a:r>
            <a:r>
              <a:rPr lang="en-US" sz="1200" dirty="0"/>
              <a:t>the book – read with enjoyment.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167F53-BA33-7E40-958D-01A6607E9B7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94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PT_RM_page.jpg">
            <a:extLst>
              <a:ext uri="{FF2B5EF4-FFF2-40B4-BE49-F238E27FC236}">
                <a16:creationId xmlns:a16="http://schemas.microsoft.com/office/drawing/2014/main" xmlns="" id="{E75AA4C5-81DA-7D4E-B1E7-F60952CFD1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6289"/>
            <a:ext cx="91440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29F7B808-32EE-9E47-B1B8-E471A5F077CF}"/>
              </a:ext>
            </a:extLst>
          </p:cNvPr>
          <p:cNvSpPr/>
          <p:nvPr userDrawn="1"/>
        </p:nvSpPr>
        <p:spPr>
          <a:xfrm>
            <a:off x="3553427" y="4391189"/>
            <a:ext cx="2199190" cy="1030147"/>
          </a:xfrm>
          <a:prstGeom prst="rect">
            <a:avLst/>
          </a:prstGeom>
          <a:solidFill>
            <a:schemeClr val="accent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xmlns="" id="{D31B2B1E-D4B5-074E-92E7-6A3A8EED5A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61904" y="308419"/>
            <a:ext cx="2882096" cy="11465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D2AD883D-91B5-9949-ABDA-9F606A5DCA4C}"/>
              </a:ext>
            </a:extLst>
          </p:cNvPr>
          <p:cNvSpPr/>
          <p:nvPr userDrawn="1"/>
        </p:nvSpPr>
        <p:spPr>
          <a:xfrm>
            <a:off x="4201610" y="3892076"/>
            <a:ext cx="4942390" cy="1122744"/>
          </a:xfrm>
          <a:prstGeom prst="rect">
            <a:avLst/>
          </a:prstGeom>
          <a:solidFill>
            <a:srgbClr val="179377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DCBF0DE9-BCB6-5A4C-9DAB-1DABF4EBEE9C}"/>
              </a:ext>
            </a:extLst>
          </p:cNvPr>
          <p:cNvSpPr/>
          <p:nvPr userDrawn="1"/>
        </p:nvSpPr>
        <p:spPr>
          <a:xfrm>
            <a:off x="6910086" y="3553428"/>
            <a:ext cx="2233914" cy="1352834"/>
          </a:xfrm>
          <a:prstGeom prst="rect">
            <a:avLst/>
          </a:prstGeom>
          <a:solidFill>
            <a:srgbClr val="179377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1"/>
          <p:cNvSpPr>
            <a:spLocks noGrp="1"/>
          </p:cNvSpPr>
          <p:nvPr>
            <p:ph type="ctrTitle"/>
          </p:nvPr>
        </p:nvSpPr>
        <p:spPr>
          <a:xfrm>
            <a:off x="4201610" y="3862451"/>
            <a:ext cx="5076056" cy="1181993"/>
          </a:xfrm>
        </p:spPr>
        <p:txBody>
          <a:bodyPr anchor="ctr">
            <a:normAutofit/>
          </a:bodyPr>
          <a:lstStyle>
            <a:lvl1pPr>
              <a:lnSpc>
                <a:spcPct val="9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BF55B854-EF40-3440-BB55-022F1A744249}"/>
              </a:ext>
            </a:extLst>
          </p:cNvPr>
          <p:cNvSpPr/>
          <p:nvPr userDrawn="1"/>
        </p:nvSpPr>
        <p:spPr>
          <a:xfrm>
            <a:off x="7338349" y="5950074"/>
            <a:ext cx="1805651" cy="9079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xmlns="" id="{CC0629CE-3EA2-2C40-90CF-6AF7180E676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641448" y="6276753"/>
            <a:ext cx="4479403" cy="38861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FC9C866B-C4C8-0444-9687-B980E76BC54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3144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037735"/>
      </p:ext>
    </p:extLst>
  </p:cSld>
  <p:clrMapOvr>
    <a:masterClrMapping/>
  </p:clrMapOvr>
  <p:hf sldNum="0"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PPT_RM_page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340" y="0"/>
            <a:ext cx="9180512" cy="6858000"/>
          </a:xfrm>
          <a:prstGeom prst="rect">
            <a:avLst/>
          </a:prstGeom>
        </p:spPr>
      </p:pic>
      <p:sp>
        <p:nvSpPr>
          <p:cNvPr id="7" name="Rectangle 3"/>
          <p:cNvSpPr/>
          <p:nvPr userDrawn="1"/>
        </p:nvSpPr>
        <p:spPr>
          <a:xfrm>
            <a:off x="323527" y="1151032"/>
            <a:ext cx="8640961" cy="45719"/>
          </a:xfrm>
          <a:prstGeom prst="rect">
            <a:avLst/>
          </a:prstGeom>
          <a:solidFill>
            <a:srgbClr val="3B9EA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528" y="260649"/>
            <a:ext cx="7478713" cy="864096"/>
          </a:xfrm>
        </p:spPr>
        <p:txBody>
          <a:bodyPr anchor="b"/>
          <a:lstStyle/>
          <a:p>
            <a:r>
              <a:rPr lang="en-GB" dirty="0"/>
              <a:t/>
            </a:r>
            <a:br>
              <a:rPr lang="en-GB" dirty="0"/>
            </a:br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96752"/>
            <a:ext cx="8639175" cy="504056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404DBCEF-19A6-4004-B125-9F38996560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626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PPT_RM_page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340" y="0"/>
            <a:ext cx="9180512" cy="6858000"/>
          </a:xfrm>
          <a:prstGeom prst="rect">
            <a:avLst/>
          </a:prstGeom>
        </p:spPr>
      </p:pic>
      <p:sp>
        <p:nvSpPr>
          <p:cNvPr id="7" name="Rectangle 3"/>
          <p:cNvSpPr/>
          <p:nvPr userDrawn="1"/>
        </p:nvSpPr>
        <p:spPr>
          <a:xfrm>
            <a:off x="323527" y="1151032"/>
            <a:ext cx="8640961" cy="45719"/>
          </a:xfrm>
          <a:prstGeom prst="rect">
            <a:avLst/>
          </a:prstGeom>
          <a:solidFill>
            <a:srgbClr val="3B9EA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528" y="260649"/>
            <a:ext cx="7478713" cy="864096"/>
          </a:xfrm>
        </p:spPr>
        <p:txBody>
          <a:bodyPr anchor="b"/>
          <a:lstStyle/>
          <a:p>
            <a:r>
              <a:rPr lang="en-GB" dirty="0"/>
              <a:t/>
            </a:r>
            <a:br>
              <a:rPr lang="en-GB" dirty="0"/>
            </a:br>
            <a:r>
              <a:rPr lang="en-GB" dirty="0"/>
              <a:t>Click to edit Master title style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404DBCEF-19A6-4004-B125-9F38996560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323528" y="1268760"/>
            <a:ext cx="4246885" cy="496855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16016" y="1268760"/>
            <a:ext cx="4254624" cy="496855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4975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PPT_RM_page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340" y="0"/>
            <a:ext cx="9180512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96752"/>
            <a:ext cx="8639175" cy="504056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404DBCEF-19A6-4004-B125-9F38996560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987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Placeholder 1"/>
          <p:cNvSpPr>
            <a:spLocks noGrp="1"/>
          </p:cNvSpPr>
          <p:nvPr>
            <p:ph type="title"/>
          </p:nvPr>
        </p:nvSpPr>
        <p:spPr bwMode="auto">
          <a:xfrm>
            <a:off x="323850" y="333375"/>
            <a:ext cx="7478713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23850" y="1495425"/>
            <a:ext cx="8639175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95288" y="6356350"/>
            <a:ext cx="21955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2D2D2D">
                    <a:tint val="75000"/>
                  </a:srgbClr>
                </a:solidFill>
                <a:latin typeface="Garamond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fld id="{DF6C09D9-D1B6-4568-8B87-5A6249D0DBD1}" type="datetime1">
              <a:rPr lang="en-US"/>
              <a:pPr>
                <a:defRPr/>
              </a:pPr>
              <a:t>10/27/2021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2D2D2D">
                    <a:tint val="75000"/>
                  </a:srgbClr>
                </a:solidFill>
                <a:latin typeface="Garamond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en-US"/>
              <a:t>Copyright Ruth Miskin Literacy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4098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2D2D2D">
                    <a:tint val="75000"/>
                  </a:srgbClr>
                </a:solidFill>
                <a:latin typeface="Garamond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fld id="{D366FC25-FCA6-4D86-A84B-F6C8160D76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95288" y="188913"/>
            <a:ext cx="8567737" cy="144462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pic>
        <p:nvPicPr>
          <p:cNvPr id="15368" name="Picture 9" descr="RM_shape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43888" y="404813"/>
            <a:ext cx="68897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Straight Connector 12"/>
          <p:cNvCxnSpPr/>
          <p:nvPr/>
        </p:nvCxnSpPr>
        <p:spPr>
          <a:xfrm>
            <a:off x="323850" y="188913"/>
            <a:ext cx="0" cy="6480175"/>
          </a:xfrm>
          <a:prstGeom prst="line">
            <a:avLst/>
          </a:prstGeom>
          <a:ln>
            <a:prstDash val="sysDot"/>
          </a:ln>
          <a:effec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10" name="Picture 9" descr="PPT_RM_page.jpg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0975" y="-3326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712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91" r:id="rId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sldNum="0" hdr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 kern="1200">
          <a:solidFill>
            <a:srgbClr val="787878"/>
          </a:solidFill>
          <a:latin typeface="+mn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9pPr>
    </p:titleStyle>
    <p:bodyStyle>
      <a:lvl1pPr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Font typeface="Arial" charset="0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Font typeface="Arial" charset="0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Font typeface="Arial" charset="0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Font typeface="Arial" charset="0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Font typeface="Arial" charset="0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g"/><Relationship Id="rId1" Type="http://schemas.microsoft.com/office/2007/relationships/media" Target="../media/media2.mp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uthmiskin.com/en/parents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oxfordowl.co.uk/Reading/" TargetMode="External"/><Relationship Id="rId4" Type="http://schemas.openxmlformats.org/officeDocument/2006/relationships/hyperlink" Target="https://www.facebook.com/miskin.education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tiff"/><Relationship Id="rId4" Type="http://schemas.openxmlformats.org/officeDocument/2006/relationships/image" Target="../media/image14.tif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432378" y="4015680"/>
            <a:ext cx="5354351" cy="1131962"/>
          </a:xfrm>
        </p:spPr>
        <p:txBody>
          <a:bodyPr>
            <a:normAutofit fontScale="90000"/>
          </a:bodyPr>
          <a:lstStyle/>
          <a:p>
            <a:r>
              <a:rPr lang="en-US" sz="2800" i="1" dirty="0"/>
              <a:t>Read Write Inc. </a:t>
            </a:r>
            <a:r>
              <a:rPr lang="en-US" sz="2800" dirty="0"/>
              <a:t>Phonics </a:t>
            </a:r>
            <a:br>
              <a:rPr lang="en-US" sz="2800" dirty="0"/>
            </a:br>
            <a:r>
              <a:rPr lang="en-US" sz="2800" dirty="0"/>
              <a:t>Parents’ Meeting</a:t>
            </a:r>
            <a:br>
              <a:rPr lang="en-US" sz="2800" dirty="0"/>
            </a:br>
            <a:r>
              <a:rPr lang="en-US" sz="2800" dirty="0" err="1"/>
              <a:t>Storytimes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49078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We’re going on a bear hunt</a:t>
            </a:r>
          </a:p>
        </p:txBody>
      </p:sp>
      <p:pic>
        <p:nvPicPr>
          <p:cNvPr id="5" name="S.48 - We're Going on a Bear Hunt - Storytime at home.mpg">
            <a:hlinkClick r:id="" action="ppaction://media"/>
            <a:extLst>
              <a:ext uri="{FF2B5EF4-FFF2-40B4-BE49-F238E27FC236}">
                <a16:creationId xmlns:a16="http://schemas.microsoft.com/office/drawing/2014/main" xmlns="" id="{3B37007D-171F-B34C-BDD3-CB365D495F54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3850" y="1287463"/>
            <a:ext cx="8639175" cy="4859337"/>
          </a:xfrm>
        </p:spPr>
      </p:pic>
    </p:spTree>
    <p:extLst>
      <p:ext uri="{BB962C8B-B14F-4D97-AF65-F5344CB8AC3E}">
        <p14:creationId xmlns:p14="http://schemas.microsoft.com/office/powerpoint/2010/main" val="187471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7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323528" y="206610"/>
            <a:ext cx="7478713" cy="864096"/>
          </a:xfrm>
        </p:spPr>
        <p:txBody>
          <a:bodyPr/>
          <a:lstStyle/>
          <a:p>
            <a:pPr eaLnBrk="1" hangingPunct="1"/>
            <a:r>
              <a:rPr lang="en-GB" dirty="0">
                <a:latin typeface="Arial" charset="0"/>
              </a:rPr>
              <a:t>Be a ‘talk-a-lot’ family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323528" y="1227994"/>
            <a:ext cx="8229600" cy="4559300"/>
          </a:xfrm>
        </p:spPr>
        <p:txBody>
          <a:bodyPr>
            <a:noAutofit/>
          </a:bodyPr>
          <a:lstStyle/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GB" sz="2800" b="1" dirty="0">
                <a:latin typeface="Arial" charset="0"/>
              </a:rPr>
              <a:t>Talk </a:t>
            </a:r>
            <a:r>
              <a:rPr lang="en-GB" sz="2800" dirty="0">
                <a:latin typeface="Arial" charset="0"/>
              </a:rPr>
              <a:t>to your child as much as possible 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GB" sz="2800" dirty="0">
                <a:latin typeface="Arial" charset="0"/>
              </a:rPr>
              <a:t>Use new and ambitious vocabulary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GB" sz="2800" dirty="0">
                <a:latin typeface="Arial" charset="0"/>
              </a:rPr>
              <a:t>Build interesting sentences together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endParaRPr lang="en-GB" sz="2800" dirty="0">
              <a:latin typeface="Arial" charset="0"/>
            </a:endParaRPr>
          </a:p>
          <a:p>
            <a:pPr eaLnBrk="1" hangingPunct="1">
              <a:buFont typeface="Wingdings" charset="0"/>
              <a:buNone/>
            </a:pPr>
            <a:endParaRPr lang="en-GB" sz="2800" dirty="0">
              <a:latin typeface="Arial" charset="0"/>
            </a:endParaRPr>
          </a:p>
          <a:p>
            <a:pPr eaLnBrk="1" hangingPunct="1">
              <a:buFont typeface="Wingdings" charset="0"/>
              <a:buNone/>
            </a:pPr>
            <a:endParaRPr lang="en-GB" sz="2800" dirty="0">
              <a:latin typeface="Arial" charset="0"/>
            </a:endParaRPr>
          </a:p>
          <a:p>
            <a:pPr eaLnBrk="1" hangingPunct="1">
              <a:buFont typeface="Wingdings" charset="0"/>
              <a:buNone/>
            </a:pPr>
            <a:endParaRPr lang="en-GB" sz="2800" dirty="0">
              <a:latin typeface="Arial" charset="0"/>
            </a:endParaRPr>
          </a:p>
          <a:p>
            <a:pPr eaLnBrk="1" hangingPunct="1">
              <a:buFont typeface="Wingdings" charset="0"/>
              <a:buNone/>
            </a:pPr>
            <a:endParaRPr lang="en-GB" sz="2800" dirty="0">
              <a:latin typeface="Arial" charset="0"/>
            </a:endParaRPr>
          </a:p>
          <a:p>
            <a:pPr eaLnBrk="1" hangingPunct="1">
              <a:buFont typeface="Wingdings" charset="0"/>
              <a:buNone/>
            </a:pPr>
            <a:endParaRPr lang="en-GB" sz="2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748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D6F2CC8-DE15-654D-9D80-DC0A17065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can you do?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DF6C960-CBF0-1745-812E-85F7F74887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/>
              <a:t>1. Read the same stories aloud again and again</a:t>
            </a:r>
          </a:p>
          <a:p>
            <a:r>
              <a:rPr lang="en-GB" sz="2800" dirty="0"/>
              <a:t>2. Read with enthusiasm – love each story</a:t>
            </a:r>
          </a:p>
          <a:p>
            <a:r>
              <a:rPr lang="en-GB" sz="2800" dirty="0"/>
              <a:t>3. Use a range of vocabulary with your child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201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Online 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Ruth Miskin Parents’ Page:</a:t>
            </a:r>
          </a:p>
          <a:p>
            <a:r>
              <a:rPr lang="en-US" dirty="0">
                <a:hlinkClick r:id="rId3"/>
              </a:rPr>
              <a:t>http://www.ruthmiskin.com/en/parents/</a:t>
            </a:r>
            <a:endParaRPr lang="en-US" dirty="0"/>
          </a:p>
          <a:p>
            <a:endParaRPr lang="en-US" dirty="0"/>
          </a:p>
          <a:p>
            <a:r>
              <a:rPr lang="en-US" dirty="0"/>
              <a:t>Ruth Miskin Facebook:</a:t>
            </a:r>
          </a:p>
          <a:p>
            <a:r>
              <a:rPr lang="en-US" dirty="0">
                <a:hlinkClick r:id="rId4"/>
              </a:rPr>
              <a:t>https://www.facebook.com/miskin.education</a:t>
            </a:r>
            <a:endParaRPr lang="en-US" dirty="0"/>
          </a:p>
          <a:p>
            <a:endParaRPr lang="en-US" dirty="0"/>
          </a:p>
          <a:p>
            <a:r>
              <a:rPr lang="en-US" dirty="0"/>
              <a:t>Free e-books for home reading:</a:t>
            </a:r>
          </a:p>
          <a:p>
            <a:r>
              <a:rPr lang="en-US" dirty="0">
                <a:hlinkClick r:id="rId5"/>
              </a:rPr>
              <a:t>http://www.oxfordowl.co.uk/Reading/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0244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AA51B80-C98F-864F-9740-E3F0E812B6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059" y="1628800"/>
            <a:ext cx="8263881" cy="2447596"/>
          </a:xfrm>
        </p:spPr>
        <p:txBody>
          <a:bodyPr/>
          <a:lstStyle/>
          <a:p>
            <a:r>
              <a:rPr lang="en-GB" sz="3400" b="1" dirty="0"/>
              <a:t>Children are made readers on the laps of their parents.</a:t>
            </a:r>
            <a:r>
              <a:rPr lang="en-GB" sz="3400" dirty="0"/>
              <a:t> </a:t>
            </a:r>
            <a:endParaRPr lang="en-US" sz="3400" dirty="0">
              <a:solidFill>
                <a:schemeClr val="accent3"/>
              </a:solidFill>
            </a:endParaRPr>
          </a:p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463C3D3C-A11A-E14A-91E3-23F810041EF8}"/>
              </a:ext>
            </a:extLst>
          </p:cNvPr>
          <p:cNvSpPr txBox="1">
            <a:spLocks/>
          </p:cNvSpPr>
          <p:nvPr/>
        </p:nvSpPr>
        <p:spPr>
          <a:xfrm>
            <a:off x="4823524" y="3644348"/>
            <a:ext cx="8640951" cy="864096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 kern="1200">
                <a:solidFill>
                  <a:srgbClr val="787878"/>
                </a:solidFill>
                <a:latin typeface="+mn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787878"/>
                </a:solidFill>
                <a:latin typeface="Arial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787878"/>
                </a:solidFill>
                <a:latin typeface="Arial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787878"/>
                </a:solidFill>
                <a:latin typeface="Arial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787878"/>
                </a:solidFill>
                <a:latin typeface="Arial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787878"/>
                </a:solidFill>
                <a:latin typeface="Arial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787878"/>
                </a:solidFill>
                <a:latin typeface="Arial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787878"/>
                </a:solidFill>
                <a:latin typeface="Arial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787878"/>
                </a:solidFill>
                <a:latin typeface="Arial" pitchFamily="34" charset="0"/>
              </a:defRPr>
            </a:lvl9pPr>
          </a:lstStyle>
          <a:p>
            <a:pPr defTabSz="914400"/>
            <a:r>
              <a:rPr lang="en-GB" sz="3400" dirty="0"/>
              <a:t>Emilie Buchwald</a:t>
            </a:r>
            <a:endParaRPr lang="en-US" sz="3400" dirty="0"/>
          </a:p>
        </p:txBody>
      </p:sp>
    </p:spTree>
    <p:extLst>
      <p:ext uri="{BB962C8B-B14F-4D97-AF65-F5344CB8AC3E}">
        <p14:creationId xmlns:p14="http://schemas.microsoft.com/office/powerpoint/2010/main" val="435377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AA51B80-C98F-864F-9740-E3F0E812B6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196752"/>
            <a:ext cx="8263881" cy="2447596"/>
          </a:xfrm>
        </p:spPr>
        <p:txBody>
          <a:bodyPr/>
          <a:lstStyle/>
          <a:p>
            <a:r>
              <a:rPr lang="en-US" dirty="0"/>
              <a:t>Children who never have a story read to them, who never hear words that rhyme, who never imagine fighting with dragons or marrying a prince, have the odds overwhelmingly against them.</a:t>
            </a:r>
            <a:endParaRPr lang="en-US" dirty="0">
              <a:solidFill>
                <a:schemeClr val="accent3"/>
              </a:solidFill>
            </a:endParaRPr>
          </a:p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463C3D3C-A11A-E14A-91E3-23F810041EF8}"/>
              </a:ext>
            </a:extLst>
          </p:cNvPr>
          <p:cNvSpPr txBox="1">
            <a:spLocks/>
          </p:cNvSpPr>
          <p:nvPr/>
        </p:nvSpPr>
        <p:spPr>
          <a:xfrm>
            <a:off x="5412370" y="4183292"/>
            <a:ext cx="8640951" cy="864096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 kern="1200">
                <a:solidFill>
                  <a:srgbClr val="787878"/>
                </a:solidFill>
                <a:latin typeface="+mn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787878"/>
                </a:solidFill>
                <a:latin typeface="Arial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787878"/>
                </a:solidFill>
                <a:latin typeface="Arial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787878"/>
                </a:solidFill>
                <a:latin typeface="Arial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787878"/>
                </a:solidFill>
                <a:latin typeface="Arial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787878"/>
                </a:solidFill>
                <a:latin typeface="Arial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787878"/>
                </a:solidFill>
                <a:latin typeface="Arial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787878"/>
                </a:solidFill>
                <a:latin typeface="Arial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787878"/>
                </a:solidFill>
                <a:latin typeface="Arial" pitchFamily="34" charset="0"/>
              </a:defRPr>
            </a:lvl9pPr>
          </a:lstStyle>
          <a:p>
            <a:pPr defTabSz="914400"/>
            <a:r>
              <a:rPr lang="en-US"/>
              <a:t>Maryanne Wolf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9549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makes children happy?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dirty="0"/>
              <a:t>Read for fun on most days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dirty="0"/>
              <a:t>Share meal times and talk together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dirty="0"/>
              <a:t>Cut down on TV viewing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dirty="0"/>
              <a:t>Do things together  – visit local places: farms, parks, museums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dirty="0"/>
              <a:t>Teach their children new skills and knowledge - cooking, drawing, music, sport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dirty="0"/>
              <a:t>Listen to each other</a:t>
            </a:r>
          </a:p>
          <a:p>
            <a:pPr>
              <a:lnSpc>
                <a:spcPct val="100000"/>
              </a:lnSpc>
            </a:pPr>
            <a:endParaRPr lang="en-GB" dirty="0">
              <a:latin typeface="Arial" charset="0"/>
            </a:endParaRPr>
          </a:p>
          <a:p>
            <a:pPr>
              <a:lnSpc>
                <a:spcPct val="100000"/>
              </a:lnSpc>
            </a:pPr>
            <a:endParaRPr lang="en-GB" dirty="0">
              <a:latin typeface="Arial" charset="0"/>
            </a:endParaRPr>
          </a:p>
          <a:p>
            <a:endParaRPr lang="en-GB" b="1" dirty="0"/>
          </a:p>
          <a:p>
            <a:endParaRPr lang="en-GB" dirty="0"/>
          </a:p>
          <a:p>
            <a:r>
              <a:rPr lang="en-US" dirty="0"/>
              <a:t> </a:t>
            </a:r>
            <a:endParaRPr lang="en-GB" dirty="0"/>
          </a:p>
          <a:p>
            <a:pPr>
              <a:lnSpc>
                <a:spcPct val="100000"/>
              </a:lnSpc>
            </a:pPr>
            <a:endParaRPr lang="en-GB" dirty="0">
              <a:latin typeface="Arial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80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Repeated readings</a:t>
            </a:r>
            <a:br>
              <a:rPr lang="en-US" dirty="0"/>
            </a:br>
            <a:r>
              <a:rPr lang="en-US" dirty="0"/>
              <a:t>Again! Again!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208" y="1202584"/>
            <a:ext cx="8091293" cy="1698848"/>
          </a:xfrm>
        </p:spPr>
        <p:txBody>
          <a:bodyPr/>
          <a:lstStyle/>
          <a:p>
            <a:pPr algn="ctr"/>
            <a:endParaRPr lang="en-US" dirty="0"/>
          </a:p>
          <a:p>
            <a:pPr algn="ctr"/>
            <a:r>
              <a:rPr lang="en-US" dirty="0"/>
              <a:t>Children are wired to thrive on </a:t>
            </a:r>
            <a:r>
              <a:rPr lang="en-US" b="1" dirty="0"/>
              <a:t>repetition</a:t>
            </a:r>
          </a:p>
          <a:p>
            <a:endParaRPr lang="en-US" dirty="0"/>
          </a:p>
          <a:p>
            <a:endParaRPr lang="en-US" dirty="0">
              <a:solidFill>
                <a:schemeClr val="accent6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47591" y="3719157"/>
            <a:ext cx="8552416" cy="2307383"/>
            <a:chOff x="1393441" y="3629109"/>
            <a:chExt cx="5833889" cy="1573943"/>
          </a:xfrm>
        </p:grpSpPr>
        <p:pic>
          <p:nvPicPr>
            <p:cNvPr id="12" name="Picture 11" descr="Screen Shot 2016-05-11 at 07.22.02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76294" y="3970798"/>
              <a:ext cx="953908" cy="1232131"/>
            </a:xfrm>
            <a:prstGeom prst="rect">
              <a:avLst/>
            </a:prstGeom>
          </p:spPr>
        </p:pic>
        <p:pic>
          <p:nvPicPr>
            <p:cNvPr id="13" name="Picture 12" descr="Screen Shot 2016-05-11 at 07.23.31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7954" y="3909855"/>
              <a:ext cx="1158845" cy="1293074"/>
            </a:xfrm>
            <a:prstGeom prst="rect">
              <a:avLst/>
            </a:prstGeom>
          </p:spPr>
        </p:pic>
        <p:pic>
          <p:nvPicPr>
            <p:cNvPr id="14" name="Picture 13" descr="Screen Shot 2016-05-11 at 07.23.57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80529" y="3629109"/>
              <a:ext cx="1546801" cy="1564856"/>
            </a:xfrm>
            <a:prstGeom prst="rect">
              <a:avLst/>
            </a:prstGeom>
          </p:spPr>
        </p:pic>
        <p:pic>
          <p:nvPicPr>
            <p:cNvPr id="15" name="Picture 14" descr="Screen Shot 2016-09-29 at 14.52.06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8869" y="4019386"/>
              <a:ext cx="931660" cy="1183666"/>
            </a:xfrm>
            <a:prstGeom prst="rect">
              <a:avLst/>
            </a:prstGeom>
          </p:spPr>
        </p:pic>
        <p:pic>
          <p:nvPicPr>
            <p:cNvPr id="16" name="Picture 15" descr="Screen Shot 2016-09-29 at 14.51.51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3441" y="4122976"/>
              <a:ext cx="1282853" cy="10799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02732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Room on the Broom</a:t>
            </a:r>
          </a:p>
        </p:txBody>
      </p:sp>
      <p:pic>
        <p:nvPicPr>
          <p:cNvPr id="4" name="Sophie Reads to Oscar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21086" y="1340768"/>
            <a:ext cx="5040313" cy="5040313"/>
          </a:xfrm>
        </p:spPr>
      </p:pic>
    </p:spTree>
    <p:extLst>
      <p:ext uri="{BB962C8B-B14F-4D97-AF65-F5344CB8AC3E}">
        <p14:creationId xmlns:p14="http://schemas.microsoft.com/office/powerpoint/2010/main" val="170405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4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330200" y="457200"/>
            <a:ext cx="7478713" cy="647700"/>
          </a:xfrm>
        </p:spPr>
        <p:txBody>
          <a:bodyPr/>
          <a:lstStyle/>
          <a:p>
            <a:pPr eaLnBrk="1" hangingPunct="1"/>
            <a:r>
              <a:rPr lang="en-US" altLang="en-US" dirty="0" err="1"/>
              <a:t>Storytimes</a:t>
            </a:r>
            <a:endParaRPr lang="en-US" altLang="en-US" dirty="0"/>
          </a:p>
        </p:txBody>
      </p:sp>
      <p:grpSp>
        <p:nvGrpSpPr>
          <p:cNvPr id="27650" name="Group 9"/>
          <p:cNvGrpSpPr>
            <a:grpSpLocks/>
          </p:cNvGrpSpPr>
          <p:nvPr/>
        </p:nvGrpSpPr>
        <p:grpSpPr bwMode="auto">
          <a:xfrm>
            <a:off x="1373188" y="1504950"/>
            <a:ext cx="6053137" cy="5127625"/>
            <a:chOff x="1372588" y="1505475"/>
            <a:chExt cx="6053345" cy="5127298"/>
          </a:xfrm>
        </p:grpSpPr>
        <p:pic>
          <p:nvPicPr>
            <p:cNvPr id="27651" name="Picture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372049">
              <a:off x="4499366" y="1505475"/>
              <a:ext cx="2478960" cy="24789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397635">
              <a:off x="4584210" y="3886573"/>
              <a:ext cx="2841723" cy="1960438"/>
            </a:xfrm>
            <a:prstGeom prst="rect">
              <a:avLst/>
            </a:prstGeom>
            <a:ln>
              <a:solidFill>
                <a:schemeClr val="accent6"/>
              </a:solidFill>
            </a:ln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190443">
              <a:off x="1372588" y="3910385"/>
              <a:ext cx="2132085" cy="2722388"/>
            </a:xfrm>
            <a:prstGeom prst="rect">
              <a:avLst/>
            </a:prstGeom>
            <a:ln>
              <a:solidFill>
                <a:schemeClr val="accent6"/>
              </a:solidFill>
            </a:ln>
          </p:spPr>
        </p:pic>
        <p:pic>
          <p:nvPicPr>
            <p:cNvPr id="27654" name="Picture 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34375">
              <a:off x="3231901" y="3604184"/>
              <a:ext cx="1859549" cy="26157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802815" y="1529286"/>
              <a:ext cx="2678205" cy="2376335"/>
            </a:xfrm>
            <a:prstGeom prst="rect">
              <a:avLst/>
            </a:prstGeom>
            <a:ln>
              <a:solidFill>
                <a:schemeClr val="accent6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1771959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Storytime at home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lnSpc>
                <a:spcPct val="100000"/>
              </a:lnSpc>
              <a:buFont typeface="Arial"/>
              <a:buChar char="•"/>
            </a:pPr>
            <a:r>
              <a:rPr lang="en-GB" dirty="0">
                <a:latin typeface="Arial" charset="0"/>
              </a:rPr>
              <a:t>Read</a:t>
            </a:r>
            <a:r>
              <a:rPr lang="en-GB" b="1" dirty="0">
                <a:latin typeface="Arial" charset="0"/>
              </a:rPr>
              <a:t> </a:t>
            </a:r>
            <a:r>
              <a:rPr lang="en-GB" i="1" dirty="0">
                <a:latin typeface="Arial" charset="0"/>
              </a:rPr>
              <a:t>to</a:t>
            </a:r>
            <a:r>
              <a:rPr lang="en-GB" dirty="0">
                <a:latin typeface="Arial" charset="0"/>
              </a:rPr>
              <a:t> your children every day</a:t>
            </a:r>
          </a:p>
          <a:p>
            <a:pPr marL="457200" indent="-457200">
              <a:lnSpc>
                <a:spcPct val="100000"/>
              </a:lnSpc>
              <a:buFont typeface="Arial"/>
              <a:buChar char="•"/>
            </a:pPr>
            <a:r>
              <a:rPr lang="en-GB" dirty="0">
                <a:latin typeface="Arial" charset="0"/>
              </a:rPr>
              <a:t>Ask lots of questions and share opinions</a:t>
            </a:r>
          </a:p>
          <a:p>
            <a:pPr>
              <a:lnSpc>
                <a:spcPct val="100000"/>
              </a:lnSpc>
            </a:pPr>
            <a:endParaRPr lang="en-GB" dirty="0">
              <a:latin typeface="Arial" charset="0"/>
            </a:endParaRPr>
          </a:p>
          <a:p>
            <a:pPr>
              <a:lnSpc>
                <a:spcPct val="100000"/>
              </a:lnSpc>
            </a:pPr>
            <a:endParaRPr lang="en-GB" dirty="0">
              <a:latin typeface="Arial" charset="0"/>
            </a:endParaRPr>
          </a:p>
          <a:p>
            <a:pPr>
              <a:lnSpc>
                <a:spcPct val="100000"/>
              </a:lnSpc>
            </a:pPr>
            <a:endParaRPr lang="en-GB" dirty="0">
              <a:latin typeface="Arial" charset="0"/>
            </a:endParaRPr>
          </a:p>
          <a:p>
            <a:endParaRPr lang="en-GB" b="1" dirty="0"/>
          </a:p>
          <a:p>
            <a:endParaRPr lang="en-GB" dirty="0"/>
          </a:p>
          <a:p>
            <a:r>
              <a:rPr lang="en-US" dirty="0"/>
              <a:t> </a:t>
            </a:r>
            <a:endParaRPr lang="en-GB" dirty="0"/>
          </a:p>
          <a:p>
            <a:pPr>
              <a:lnSpc>
                <a:spcPct val="100000"/>
              </a:lnSpc>
            </a:pPr>
            <a:endParaRPr lang="en-GB" dirty="0">
              <a:latin typeface="Arial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063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7B7ADA-27B8-CA4C-AC1E-2044221C4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10 things your child learns when you read aloud stories and poems every day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8AE2A18-44D0-CA4E-8E20-56BAD98D87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196752"/>
            <a:ext cx="8639175" cy="5661248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2400" dirty="0"/>
              <a:t>Sustain attention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Appreciate rhythm and rhyme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Build pictures in their minds from the words on the page</a:t>
            </a:r>
            <a:endParaRPr lang="en-GB" sz="2400" dirty="0"/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Understand </a:t>
            </a:r>
            <a:r>
              <a:rPr lang="en-US" sz="2400" dirty="0" err="1"/>
              <a:t>humour</a:t>
            </a:r>
            <a:r>
              <a:rPr lang="en-US" sz="2400" dirty="0"/>
              <a:t> and irony </a:t>
            </a:r>
            <a:endParaRPr lang="en-GB" sz="2400" dirty="0"/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Use new words and phrases in different contexts  - and later in writing</a:t>
            </a:r>
            <a:endParaRPr lang="en-GB" sz="2400" dirty="0"/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Learn new vocabulary and knowledge of the world</a:t>
            </a:r>
            <a:endParaRPr lang="en-GB" sz="2400" dirty="0"/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Think about characters’ feelings and use appropriate voices</a:t>
            </a:r>
            <a:endParaRPr lang="en-GB" sz="2400" dirty="0"/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Follow a plot with all its twists and turns</a:t>
            </a:r>
            <a:endParaRPr lang="en-GB" sz="2400" dirty="0"/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Understand suspense and predict what’s about to happen next</a:t>
            </a:r>
            <a:endParaRPr lang="en-GB" sz="2400" dirty="0"/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Link sentences and ideas from one passage to the next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079760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 Tips - Storytime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sz="2800" dirty="0"/>
              <a:t>Make it a treat</a:t>
            </a:r>
          </a:p>
          <a:p>
            <a:pPr marL="514350" indent="-514350">
              <a:buAutoNum type="arabicPeriod"/>
            </a:pPr>
            <a:r>
              <a:rPr lang="en-US" sz="2800" dirty="0"/>
              <a:t>Make it a special quiet time</a:t>
            </a:r>
          </a:p>
          <a:p>
            <a:pPr marL="514350" indent="-514350">
              <a:buAutoNum type="arabicPeriod"/>
            </a:pPr>
            <a:r>
              <a:rPr lang="en-US" sz="2800" dirty="0"/>
              <a:t>Show curiosity </a:t>
            </a:r>
          </a:p>
          <a:p>
            <a:pPr marL="514350" indent="-514350">
              <a:buAutoNum type="arabicPeriod"/>
            </a:pPr>
            <a:r>
              <a:rPr lang="en-US" sz="2800" dirty="0"/>
              <a:t>Read story once without stopping</a:t>
            </a:r>
          </a:p>
          <a:p>
            <a:pPr marL="514350" indent="-514350">
              <a:buAutoNum type="arabicPeriod"/>
            </a:pPr>
            <a:r>
              <a:rPr lang="en-US" sz="2800" dirty="0"/>
              <a:t>Chat about the story</a:t>
            </a:r>
          </a:p>
          <a:p>
            <a:pPr marL="514350" indent="-514350">
              <a:buAutoNum type="arabicPeriod"/>
            </a:pPr>
            <a:r>
              <a:rPr lang="en-US" sz="2800" dirty="0"/>
              <a:t>Avoid testing with questions</a:t>
            </a:r>
          </a:p>
          <a:p>
            <a:pPr marL="514350" indent="-514350">
              <a:buAutoNum type="arabicPeriod"/>
            </a:pPr>
            <a:r>
              <a:rPr lang="en-US" sz="2800" dirty="0"/>
              <a:t>Link to other stories and experiences</a:t>
            </a:r>
          </a:p>
          <a:p>
            <a:pPr marL="514350" indent="-514350">
              <a:buAutoNum type="arabicPeriod"/>
            </a:pPr>
            <a:r>
              <a:rPr lang="en-US" sz="2800" dirty="0"/>
              <a:t>Read </a:t>
            </a:r>
            <a:r>
              <a:rPr lang="en-US" sz="2800" dirty="0" err="1"/>
              <a:t>favourites</a:t>
            </a:r>
            <a:r>
              <a:rPr lang="en-US" sz="2800" dirty="0"/>
              <a:t> over and over again</a:t>
            </a:r>
          </a:p>
          <a:p>
            <a:pPr marL="514350" indent="-514350">
              <a:buAutoNum type="arabicPeriod"/>
            </a:pPr>
            <a:r>
              <a:rPr lang="en-US" sz="2800" dirty="0"/>
              <a:t>Use different voices</a:t>
            </a:r>
          </a:p>
          <a:p>
            <a:pPr marL="514350" indent="-514350">
              <a:buAutoNum type="arabicPeriod"/>
            </a:pPr>
            <a:r>
              <a:rPr lang="en-GB" sz="2800" dirty="0"/>
              <a:t>Love </a:t>
            </a:r>
            <a:r>
              <a:rPr lang="en-US" sz="2800" dirty="0"/>
              <a:t>the book</a:t>
            </a:r>
          </a:p>
        </p:txBody>
      </p:sp>
    </p:spTree>
    <p:extLst>
      <p:ext uri="{BB962C8B-B14F-4D97-AF65-F5344CB8AC3E}">
        <p14:creationId xmlns:p14="http://schemas.microsoft.com/office/powerpoint/2010/main" val="3806189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NEW Phonics Template">
  <a:themeElements>
    <a:clrScheme name="Custom 4">
      <a:dk1>
        <a:srgbClr val="2D2D2D"/>
      </a:dk1>
      <a:lt1>
        <a:sysClr val="window" lastClr="FFFFFF"/>
      </a:lt1>
      <a:dk2>
        <a:srgbClr val="5A5A5A"/>
      </a:dk2>
      <a:lt2>
        <a:srgbClr val="EEECE1"/>
      </a:lt2>
      <a:accent1>
        <a:srgbClr val="FFC000"/>
      </a:accent1>
      <a:accent2>
        <a:srgbClr val="FFD200"/>
      </a:accent2>
      <a:accent3>
        <a:srgbClr val="CF9C00"/>
      </a:accent3>
      <a:accent4>
        <a:srgbClr val="A0A0A0"/>
      </a:accent4>
      <a:accent5>
        <a:srgbClr val="787878"/>
      </a:accent5>
      <a:accent6>
        <a:srgbClr val="5A5A5A"/>
      </a:accent6>
      <a:hlink>
        <a:srgbClr val="CF9C00"/>
      </a:hlink>
      <a:folHlink>
        <a:srgbClr val="787878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Presentation1.potx</Template>
  <TotalTime>604</TotalTime>
  <Words>1087</Words>
  <Application>Microsoft Office PowerPoint</Application>
  <PresentationFormat>On-screen Show (4:3)</PresentationFormat>
  <Paragraphs>144</Paragraphs>
  <Slides>14</Slides>
  <Notes>14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MS PGothic</vt:lpstr>
      <vt:lpstr>MS PGothic</vt:lpstr>
      <vt:lpstr>Arial</vt:lpstr>
      <vt:lpstr>Calibri</vt:lpstr>
      <vt:lpstr>Garamond</vt:lpstr>
      <vt:lpstr>Wingdings</vt:lpstr>
      <vt:lpstr>NEW Phonics Template</vt:lpstr>
      <vt:lpstr>Read Write Inc. Phonics  Parents’ Meeting Storytimes</vt:lpstr>
      <vt:lpstr>PowerPoint Presentation</vt:lpstr>
      <vt:lpstr>What makes children happy?</vt:lpstr>
      <vt:lpstr>Repeated readings Again! Again!</vt:lpstr>
      <vt:lpstr>Room on the Broom</vt:lpstr>
      <vt:lpstr>Storytimes</vt:lpstr>
      <vt:lpstr>Storytime at home</vt:lpstr>
      <vt:lpstr>10 things your child learns when you read aloud stories and poems every day</vt:lpstr>
      <vt:lpstr>Top Tips - Storytime</vt:lpstr>
      <vt:lpstr>We’re going on a bear hunt</vt:lpstr>
      <vt:lpstr>Be a ‘talk-a-lot’ family</vt:lpstr>
      <vt:lpstr>What can you do?</vt:lpstr>
      <vt:lpstr>Free Online resources</vt:lpstr>
      <vt:lpstr>PowerPoint Presentation</vt:lpstr>
    </vt:vector>
  </TitlesOfParts>
  <Company>Ruth Miskin Literacy Limited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Victoria Steenson</dc:creator>
  <cp:lastModifiedBy>Staff</cp:lastModifiedBy>
  <cp:revision>133</cp:revision>
  <dcterms:created xsi:type="dcterms:W3CDTF">2015-11-23T14:36:59Z</dcterms:created>
  <dcterms:modified xsi:type="dcterms:W3CDTF">2021-10-27T18:11:50Z</dcterms:modified>
</cp:coreProperties>
</file>