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1"/>
  </p:notesMasterIdLst>
  <p:sldIdLst>
    <p:sldId id="256" r:id="rId2"/>
    <p:sldId id="1013" r:id="rId3"/>
    <p:sldId id="830" r:id="rId4"/>
    <p:sldId id="775" r:id="rId5"/>
    <p:sldId id="1014" r:id="rId6"/>
    <p:sldId id="1015" r:id="rId7"/>
    <p:sldId id="956" r:id="rId8"/>
    <p:sldId id="290" r:id="rId9"/>
    <p:sldId id="101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371"/>
    <a:srgbClr val="009193"/>
    <a:srgbClr val="0FD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1"/>
    <p:restoredTop sz="76563" autoAdjust="0"/>
  </p:normalViewPr>
  <p:slideViewPr>
    <p:cSldViewPr snapToGrid="0" snapToObjects="1">
      <p:cViewPr varScale="1">
        <p:scale>
          <a:sx n="68" d="100"/>
          <a:sy n="68" d="100"/>
        </p:scale>
        <p:origin x="206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F3A82-F637-1543-8C13-D12BDF0F499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67F53-BA33-7E40-958D-01A6607E9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baseline="0" dirty="0"/>
              <a:t>Read quote.</a:t>
            </a:r>
          </a:p>
          <a:p>
            <a:endParaRPr lang="en-US" i="1" baseline="0" dirty="0"/>
          </a:p>
          <a:p>
            <a:r>
              <a:rPr lang="en-US" i="0" baseline="0" dirty="0"/>
              <a:t>Today I want to help you understand how your child is learning to read the next group of sounds in </a:t>
            </a:r>
            <a:r>
              <a:rPr lang="en-US" i="1" baseline="0" dirty="0"/>
              <a:t>Read Write Inc. </a:t>
            </a:r>
            <a:r>
              <a:rPr lang="en-US" i="0" baseline="0" dirty="0"/>
              <a:t>Phonics: Set 2 and Set 3 sounds.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7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 2 sounds are shaded. They are long vowel sounds with 2 or more letters. We call these ‘Special Friends’ – two letters together that make one sound.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 children know these Set 2 sounds, they know one way of reading and writing every sound.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61AF0-59CC-4D82-B182-5DFC7F9ACF1F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44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Times New Roman" pitchFamily="18" charset="0"/>
                <a:ea typeface="MS PGothic" pitchFamily="34" charset="-128"/>
                <a:cs typeface="Arial" charset="0"/>
              </a:rPr>
              <a:t>Copyright Ruth Miskin Literacy</a:t>
            </a:r>
          </a:p>
        </p:txBody>
      </p:sp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493771-02BD-46DE-BA36-AA48EE88E1EF}" type="slidenum">
              <a:rPr lang="en-US" smtClean="0">
                <a:latin typeface="Times New Roman" pitchFamily="18" charset="0"/>
                <a:ea typeface="MS PGothic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00100" y="744538"/>
            <a:ext cx="3141663" cy="23574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7648" y="3167564"/>
            <a:ext cx="5122230" cy="601457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z="1100" dirty="0">
                <a:latin typeface="Arial" pitchFamily="34" charset="0"/>
                <a:cs typeface="Arial" pitchFamily="34" charset="0"/>
              </a:rPr>
              <a:t>Once children know how to read Set 2 sounds, they start to learn Set 3 sounds.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sz="1100" dirty="0">
                <a:latin typeface="Arial" pitchFamily="34" charset="0"/>
                <a:cs typeface="Arial" pitchFamily="34" charset="0"/>
              </a:rPr>
              <a:t>These are shaded in the chart.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sz="1100" dirty="0">
                <a:latin typeface="Arial" pitchFamily="34" charset="0"/>
                <a:cs typeface="Arial" pitchFamily="34" charset="0"/>
              </a:rPr>
              <a:t>They are alternative graphemes (spelling of a sound) for the Set 1 and Set 2 sounds the children already know.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sz="110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altLang="ja-JP" sz="1100" dirty="0">
                <a:latin typeface="Arial" pitchFamily="34" charset="0"/>
                <a:cs typeface="Arial" pitchFamily="34" charset="0"/>
              </a:rPr>
              <a:t>example, they know ‘ay’ and now learn a-e and </a:t>
            </a:r>
            <a:r>
              <a:rPr lang="en-US" altLang="ja-JP" sz="1100" dirty="0" err="1">
                <a:latin typeface="Arial" pitchFamily="34" charset="0"/>
                <a:cs typeface="Arial" pitchFamily="34" charset="0"/>
              </a:rPr>
              <a:t>ai</a:t>
            </a:r>
            <a:r>
              <a:rPr lang="en-US" altLang="ja-JP" sz="1100" dirty="0">
                <a:latin typeface="Arial" pitchFamily="34" charset="0"/>
                <a:cs typeface="Arial" pitchFamily="34" charset="0"/>
              </a:rPr>
              <a:t> as other spellings for the same sound.</a:t>
            </a:r>
          </a:p>
        </p:txBody>
      </p:sp>
    </p:spTree>
    <p:extLst>
      <p:ext uri="{BB962C8B-B14F-4D97-AF65-F5344CB8AC3E}">
        <p14:creationId xmlns:p14="http://schemas.microsoft.com/office/powerpoint/2010/main" val="2287406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picture phrases to help children remember the Set 2 and Set 3 sounds.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ay, may I play? aw, yawn at dawn</a:t>
            </a:r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97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children </a:t>
            </a:r>
            <a:r>
              <a:rPr lang="en-US" dirty="0" err="1"/>
              <a:t>practise</a:t>
            </a:r>
            <a:r>
              <a:rPr lang="en-US" dirty="0"/>
              <a:t> reading these sounds in words using the routine ‘Special Friends’, ‘Fred Talk’, read the word’.</a:t>
            </a:r>
          </a:p>
          <a:p>
            <a:endParaRPr lang="en-US" dirty="0"/>
          </a:p>
          <a:p>
            <a:r>
              <a:rPr lang="en-US" dirty="0"/>
              <a:t>They spot the ‘Special Friends’ first, then Fred Talk to read the word.</a:t>
            </a:r>
          </a:p>
          <a:p>
            <a:endParaRPr lang="en-US" dirty="0"/>
          </a:p>
          <a:p>
            <a:r>
              <a:rPr lang="en-US" dirty="0"/>
              <a:t>For example, ‘ay’, s-p-r-ay</a:t>
            </a:r>
            <a:r>
              <a:rPr lang="en-US"/>
              <a:t>, spray.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8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purchase Set 2/3 flashcards or My Reading and Writing Kit ages 5-7 becoming a reader to support your child with Set 2 sounds at home.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62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5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that all parents have the power to change outcomes for their children.</a:t>
            </a:r>
            <a:endParaRPr lang="en-US" dirty="0">
              <a:solidFill>
                <a:srgbClr val="FF0000"/>
              </a:solidFill>
            </a:endParaRP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61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_RM_page.jpg">
            <a:extLst>
              <a:ext uri="{FF2B5EF4-FFF2-40B4-BE49-F238E27FC236}">
                <a16:creationId xmlns:a16="http://schemas.microsoft.com/office/drawing/2014/main" xmlns="" id="{3B810D5E-D26F-A148-8312-444360DCD8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A picture containing person, child, indoor, group&#10;&#10;Description automatically generated">
            <a:extLst>
              <a:ext uri="{FF2B5EF4-FFF2-40B4-BE49-F238E27FC236}">
                <a16:creationId xmlns:a16="http://schemas.microsoft.com/office/drawing/2014/main" xmlns="" id="{B212DBA9-477B-5644-A2E7-91AF44B58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494" r="3583"/>
          <a:stretch/>
        </p:blipFill>
        <p:spPr>
          <a:xfrm>
            <a:off x="14680" y="241300"/>
            <a:ext cx="4633520" cy="67641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6B711BD-938E-FB40-86CE-5F675D6D8924}"/>
              </a:ext>
            </a:extLst>
          </p:cNvPr>
          <p:cNvSpPr/>
          <p:nvPr userDrawn="1"/>
        </p:nvSpPr>
        <p:spPr>
          <a:xfrm>
            <a:off x="3795320" y="3850130"/>
            <a:ext cx="2527300" cy="1409699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2E38A0-7FDB-6543-A1A0-13BB4404A5EC}"/>
              </a:ext>
            </a:extLst>
          </p:cNvPr>
          <p:cNvSpPr/>
          <p:nvPr userDrawn="1"/>
        </p:nvSpPr>
        <p:spPr>
          <a:xfrm>
            <a:off x="7200900" y="2959100"/>
            <a:ext cx="1943100" cy="1638300"/>
          </a:xfrm>
          <a:prstGeom prst="rect">
            <a:avLst/>
          </a:prstGeom>
          <a:solidFill>
            <a:srgbClr val="159371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0B064CC-652A-AB49-8162-5AE5E7F1B524}"/>
              </a:ext>
            </a:extLst>
          </p:cNvPr>
          <p:cNvSpPr/>
          <p:nvPr userDrawn="1"/>
        </p:nvSpPr>
        <p:spPr>
          <a:xfrm>
            <a:off x="4267200" y="3433952"/>
            <a:ext cx="4889500" cy="1409700"/>
          </a:xfrm>
          <a:prstGeom prst="rect">
            <a:avLst/>
          </a:prstGeom>
          <a:solidFill>
            <a:srgbClr val="159371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223732" y="3538533"/>
            <a:ext cx="5076056" cy="1181993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71D19334-C1F0-524B-A450-4407030BFA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15966" y="319361"/>
            <a:ext cx="3513354" cy="139761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71185B5-0462-4B45-9481-6F3A5FC8E3CE}"/>
              </a:ext>
            </a:extLst>
          </p:cNvPr>
          <p:cNvSpPr/>
          <p:nvPr userDrawn="1"/>
        </p:nvSpPr>
        <p:spPr>
          <a:xfrm>
            <a:off x="7505700" y="6210300"/>
            <a:ext cx="1623620" cy="526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A99FF7FF-BD42-4F42-92E9-646670A5BF0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73600" y="6422046"/>
            <a:ext cx="4483100" cy="38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37735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39175" cy="504056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246885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254624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97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323850" y="333375"/>
            <a:ext cx="74787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3850" y="1495425"/>
            <a:ext cx="863917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356350"/>
            <a:ext cx="2195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F6C09D9-D1B6-4568-8B87-5A6249D0DBD1}" type="datetime1">
              <a:rPr lang="en-US"/>
              <a:pPr>
                <a:defRPr/>
              </a:pPr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09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366FC25-FCA6-4D86-A84B-F6C8160D7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5368" name="Picture 9" descr="RM_shap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PPT_RM_pag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787878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thmiskin.com/en/parent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xfordowl.co.uk/Reading/" TargetMode="External"/><Relationship Id="rId4" Type="http://schemas.openxmlformats.org/officeDocument/2006/relationships/hyperlink" Target="https://www.facebook.com/miskin.education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Read Write Inc. </a:t>
            </a:r>
            <a:r>
              <a:rPr lang="en-US" dirty="0"/>
              <a:t>Phonics </a:t>
            </a:r>
            <a:br>
              <a:rPr lang="en-US" dirty="0"/>
            </a:br>
            <a:r>
              <a:rPr lang="en-US" dirty="0"/>
              <a:t>Parents’ Meeting </a:t>
            </a:r>
            <a:br>
              <a:rPr lang="en-US" dirty="0"/>
            </a:br>
            <a:r>
              <a:rPr lang="en-US" dirty="0"/>
              <a:t>Set 2 and Set 3 Sounds</a:t>
            </a:r>
          </a:p>
        </p:txBody>
      </p:sp>
    </p:spTree>
    <p:extLst>
      <p:ext uri="{BB962C8B-B14F-4D97-AF65-F5344CB8AC3E}">
        <p14:creationId xmlns:p14="http://schemas.microsoft.com/office/powerpoint/2010/main" val="144907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8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Sounds Set 2</a:t>
            </a:r>
          </a:p>
        </p:txBody>
      </p:sp>
      <p:pic>
        <p:nvPicPr>
          <p:cNvPr id="5" name="Picture 4" descr="Simple_Speed_Sounds_Chart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8" t="6871" r="2798" b="44253"/>
          <a:stretch/>
        </p:blipFill>
        <p:spPr>
          <a:xfrm>
            <a:off x="755576" y="1052736"/>
            <a:ext cx="7693517" cy="546103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139952" y="4725144"/>
            <a:ext cx="2304256" cy="50405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259632" y="5949280"/>
            <a:ext cx="4536504" cy="50405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00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plex_Speed_Sounds_Chart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75" t="7912" r="8731" b="12963"/>
          <a:stretch/>
        </p:blipFill>
        <p:spPr>
          <a:xfrm>
            <a:off x="2555630" y="1256818"/>
            <a:ext cx="4320626" cy="5548345"/>
          </a:xfrm>
          <a:prstGeom prst="rect">
            <a:avLst/>
          </a:prstGeom>
        </p:spPr>
      </p:pic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solidFill>
                  <a:schemeClr val="accent5"/>
                </a:solidFill>
              </a:rPr>
              <a:t>Speed Sounds Set 3</a:t>
            </a:r>
          </a:p>
        </p:txBody>
      </p:sp>
      <p:sp>
        <p:nvSpPr>
          <p:cNvPr id="9" name="Rounded Rectangle 8"/>
          <p:cNvSpPr/>
          <p:nvPr/>
        </p:nvSpPr>
        <p:spPr>
          <a:xfrm flipV="1">
            <a:off x="5648062" y="5487405"/>
            <a:ext cx="1152128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832140" y="4365104"/>
            <a:ext cx="936104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652080" y="5755441"/>
            <a:ext cx="432048" cy="216024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775854" y="6199779"/>
            <a:ext cx="432048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432038" y="4869160"/>
            <a:ext cx="432048" cy="50405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203844" y="5703177"/>
            <a:ext cx="1512168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4516048" y="5982084"/>
            <a:ext cx="432048" cy="216024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4959928" y="4329100"/>
            <a:ext cx="504056" cy="576064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327051" y="4585416"/>
            <a:ext cx="504056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2665745" y="6183339"/>
            <a:ext cx="432048" cy="288032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652120" y="1687665"/>
            <a:ext cx="360040" cy="50405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2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A3494B-1487-5449-8C15-049D3B54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Phrases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A30FA77-7827-2F4D-B53F-6699012E5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164" y="1689916"/>
            <a:ext cx="1879538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CD0D21F-A000-0C45-A327-4C6AC6B07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689916"/>
            <a:ext cx="1879538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DC50EC1-C679-5D49-A563-0BB2F1B10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209" y="1689916"/>
            <a:ext cx="1914064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ABF6E4B-1433-0A41-BCCA-3E2E67AA41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28" r="3881"/>
          <a:stretch/>
        </p:blipFill>
        <p:spPr>
          <a:xfrm>
            <a:off x="4877573" y="1689916"/>
            <a:ext cx="1879299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426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6F279C-A1B0-BD46-857A-27F00F24B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9"/>
            <a:ext cx="8146704" cy="864096"/>
          </a:xfrm>
        </p:spPr>
        <p:txBody>
          <a:bodyPr/>
          <a:lstStyle/>
          <a:p>
            <a:r>
              <a:rPr lang="en-US" dirty="0"/>
              <a:t>‘Special Friends’, ‘Fred Talk’, read the word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A75C3B0-4996-1B47-B748-9022B28B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470" y="1482272"/>
            <a:ext cx="4996820" cy="23768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B82D307-CAF3-CD40-BD45-235D8FDAE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3984172"/>
            <a:ext cx="4996820" cy="23768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4618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6F2CC8-DE15-654D-9D80-DC0A1706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F6C960-CBF0-1745-812E-85F7F748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Practise</a:t>
            </a:r>
            <a:r>
              <a:rPr lang="en-US" dirty="0"/>
              <a:t> the sounds and phrases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Practise reading sounds speedily -                 </a:t>
            </a:r>
          </a:p>
          <a:p>
            <a:r>
              <a:rPr lang="en-GB" dirty="0"/>
              <a:t>    ‘review, review, review’</a:t>
            </a:r>
          </a:p>
          <a:p>
            <a:pPr marL="514350" indent="-514350">
              <a:buAutoNum type="arabicPeriod" startAt="3"/>
            </a:pPr>
            <a:r>
              <a:rPr lang="en-GB" dirty="0"/>
              <a:t>Use </a:t>
            </a:r>
            <a:r>
              <a:rPr lang="en-US" dirty="0"/>
              <a:t>‘Special Friends’, ‘Fred Talk’, </a:t>
            </a:r>
          </a:p>
          <a:p>
            <a:r>
              <a:rPr lang="en-US" dirty="0"/>
              <a:t>     read the word’ to read words</a:t>
            </a:r>
          </a:p>
        </p:txBody>
      </p:sp>
    </p:spTree>
    <p:extLst>
      <p:ext uri="{BB962C8B-B14F-4D97-AF65-F5344CB8AC3E}">
        <p14:creationId xmlns:p14="http://schemas.microsoft.com/office/powerpoint/2010/main" val="2541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resources available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Ruth Miskin Parents’ Page:</a:t>
            </a:r>
          </a:p>
          <a:p>
            <a:r>
              <a:rPr lang="en-US" dirty="0">
                <a:hlinkClick r:id="rId3"/>
              </a:rPr>
              <a:t>http://www.ruthmiskin.com/en/parents/</a:t>
            </a:r>
            <a:endParaRPr lang="en-US" dirty="0"/>
          </a:p>
          <a:p>
            <a:endParaRPr lang="en-US" dirty="0"/>
          </a:p>
          <a:p>
            <a:r>
              <a:rPr lang="en-US" dirty="0"/>
              <a:t>Ruth Miskin Facebook:</a:t>
            </a:r>
          </a:p>
          <a:p>
            <a:r>
              <a:rPr lang="en-US" dirty="0">
                <a:hlinkClick r:id="rId4"/>
              </a:rPr>
              <a:t>https://www.facebook.com/miskin.education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Free e-books for home reading:</a:t>
            </a:r>
          </a:p>
          <a:p>
            <a:r>
              <a:rPr lang="en-US" dirty="0">
                <a:hlinkClick r:id="rId5"/>
              </a:rPr>
              <a:t>http://www.oxfordowl.co.uk/Reading/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24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50526"/>
      </p:ext>
    </p:extLst>
  </p:cSld>
  <p:clrMapOvr>
    <a:masterClrMapping/>
  </p:clrMapOvr>
</p:sld>
</file>

<file path=ppt/theme/theme1.xml><?xml version="1.0" encoding="utf-8"?>
<a:theme xmlns:a="http://schemas.openxmlformats.org/drawingml/2006/main" name="NEW Phonics Template">
  <a:themeElements>
    <a:clrScheme name="Custom 4">
      <a:dk1>
        <a:srgbClr val="2D2D2D"/>
      </a:dk1>
      <a:lt1>
        <a:sysClr val="window" lastClr="FFFFFF"/>
      </a:lt1>
      <a:dk2>
        <a:srgbClr val="5A5A5A"/>
      </a:dk2>
      <a:lt2>
        <a:srgbClr val="EEECE1"/>
      </a:lt2>
      <a:accent1>
        <a:srgbClr val="FFC000"/>
      </a:accent1>
      <a:accent2>
        <a:srgbClr val="FFD200"/>
      </a:accent2>
      <a:accent3>
        <a:srgbClr val="CF9C00"/>
      </a:accent3>
      <a:accent4>
        <a:srgbClr val="A0A0A0"/>
      </a:accent4>
      <a:accent5>
        <a:srgbClr val="787878"/>
      </a:accent5>
      <a:accent6>
        <a:srgbClr val="5A5A5A"/>
      </a:accent6>
      <a:hlink>
        <a:srgbClr val="CF9C00"/>
      </a:hlink>
      <a:folHlink>
        <a:srgbClr val="78787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Presentation1.potx</Template>
  <TotalTime>650</TotalTime>
  <Words>441</Words>
  <Application>Microsoft Office PowerPoint</Application>
  <PresentationFormat>On-screen Show (4:3)</PresentationFormat>
  <Paragraphs>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MS PGothic</vt:lpstr>
      <vt:lpstr>MS PGothic</vt:lpstr>
      <vt:lpstr>Arial</vt:lpstr>
      <vt:lpstr>Calibri</vt:lpstr>
      <vt:lpstr>Garamond</vt:lpstr>
      <vt:lpstr>Times New Roman</vt:lpstr>
      <vt:lpstr>NEW Phonics Template</vt:lpstr>
      <vt:lpstr>Read Write Inc. Phonics  Parents’ Meeting  Set 2 and Set 3 Sounds</vt:lpstr>
      <vt:lpstr>Reading changes everything</vt:lpstr>
      <vt:lpstr>Speed Sounds Set 2</vt:lpstr>
      <vt:lpstr>Speed Sounds Set 3</vt:lpstr>
      <vt:lpstr>Picture Phrases</vt:lpstr>
      <vt:lpstr>‘Special Friends’, ‘Fred Talk’, read the word</vt:lpstr>
      <vt:lpstr>What can you do?</vt:lpstr>
      <vt:lpstr>Online resources available</vt:lpstr>
      <vt:lpstr>Reading changes everything</vt:lpstr>
    </vt:vector>
  </TitlesOfParts>
  <Company>Ruth Miskin Literacy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Steenson</dc:creator>
  <cp:lastModifiedBy>Staff</cp:lastModifiedBy>
  <cp:revision>134</cp:revision>
  <dcterms:created xsi:type="dcterms:W3CDTF">2015-11-23T14:36:59Z</dcterms:created>
  <dcterms:modified xsi:type="dcterms:W3CDTF">2021-10-27T19:06:14Z</dcterms:modified>
</cp:coreProperties>
</file>