
<file path=[Content_Types].xml><?xml version="1.0" encoding="utf-8"?>
<Types xmlns="http://schemas.openxmlformats.org/package/2006/content-types">
  <Default Extension="mpg" ContentType="vide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14"/>
  </p:notesMasterIdLst>
  <p:sldIdLst>
    <p:sldId id="256" r:id="rId2"/>
    <p:sldId id="1013" r:id="rId3"/>
    <p:sldId id="382" r:id="rId4"/>
    <p:sldId id="384" r:id="rId5"/>
    <p:sldId id="818" r:id="rId6"/>
    <p:sldId id="383" r:id="rId7"/>
    <p:sldId id="791" r:id="rId8"/>
    <p:sldId id="1014" r:id="rId9"/>
    <p:sldId id="1011" r:id="rId10"/>
    <p:sldId id="956" r:id="rId11"/>
    <p:sldId id="290" r:id="rId12"/>
    <p:sldId id="101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DB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17"/>
    <p:restoredTop sz="76563" autoAdjust="0"/>
  </p:normalViewPr>
  <p:slideViewPr>
    <p:cSldViewPr snapToGrid="0" snapToObjects="1">
      <p:cViewPr varScale="1">
        <p:scale>
          <a:sx n="68" d="100"/>
          <a:sy n="68" d="100"/>
        </p:scale>
        <p:origin x="143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F3A82-F637-1543-8C13-D12BDF0F499A}" type="datetimeFigureOut">
              <a:rPr lang="en-US" smtClean="0"/>
              <a:t>10/27/2021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67F53-BA33-7E40-958D-01A6607E9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515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8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baseline="0" dirty="0"/>
              <a:t>Read quote.</a:t>
            </a:r>
          </a:p>
          <a:p>
            <a:endParaRPr lang="en-US" i="1" baseline="0" dirty="0"/>
          </a:p>
          <a:p>
            <a:r>
              <a:rPr lang="en-US" i="0" baseline="0" dirty="0"/>
              <a:t>Today I want to help you understand how your child is learning to read with phonics – specifically ‘Read Write Inc.’ Phonics.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C2BD-ABBD-1C45-BDAB-44A2829FA1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2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words are made up of individual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sounds.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sounds are merged together to form words.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e.g.</a:t>
            </a:r>
            <a:r>
              <a:rPr lang="en-US" sz="1200" b="0" i="0" u="none" strike="noStrike" cap="none" baseline="0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 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n </a:t>
            </a:r>
            <a:r>
              <a:rPr lang="en-US" dirty="0"/>
              <a:t>‘mat’ we have the sounds ‘m’, ‘a’, ‘t’, ship – ‘</a:t>
            </a:r>
            <a:r>
              <a:rPr lang="en-US" dirty="0" err="1"/>
              <a:t>sh</a:t>
            </a:r>
            <a:r>
              <a:rPr lang="en-US" dirty="0"/>
              <a:t>’, ‘</a:t>
            </a:r>
            <a:r>
              <a:rPr lang="en-US" dirty="0" err="1"/>
              <a:t>i</a:t>
            </a:r>
            <a:r>
              <a:rPr lang="en-US" dirty="0"/>
              <a:t>’, ‘p’.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200" b="0" i="1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 smtClean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A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rPr>
              <a:t>grapheme is another name for the letters we use to write the sound. The spelling of that sound on the page. </a:t>
            </a:r>
            <a:endParaRPr lang="en-US" i="1" dirty="0"/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Phonics is the method of teaching reading through the identification of sounds and graphemes.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new National Curriculum ensures that all children are taught Phonics systematically.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gives your children the tools to read any word. </a:t>
            </a:r>
          </a:p>
        </p:txBody>
      </p:sp>
      <p:sp>
        <p:nvSpPr>
          <p:cNvPr id="231" name="Shape 23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7302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use 44 sounds to make all the words in the English language.                                    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means we’ve got a problem. 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We’ve got 44 sounds and only 26 letters.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26 letters work singly, in pairs and sometimes in threes to represent one sound.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  <a:tabLst/>
              <a:defRPr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We have to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group letter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s together to write some sounds e.g. ‘</a:t>
            </a:r>
            <a:r>
              <a:rPr lang="en-US" dirty="0" err="1">
                <a:latin typeface="Times New Roman"/>
                <a:ea typeface="Times New Roman"/>
                <a:cs typeface="Times New Roman"/>
                <a:sym typeface="Times New Roman"/>
              </a:rPr>
              <a:t>igh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’, ‘air’.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English we have more than 150 ways to represent 44 sounds, using 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the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26 letters in the alphabet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endParaRPr lang="en-US" i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This makes our language one of the most complex in the world!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Times New Roman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19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Times New Roman" pitchFamily="18" charset="0"/>
                <a:ea typeface="MS PGothic" pitchFamily="34" charset="-128"/>
                <a:cs typeface="Arial" charset="0"/>
              </a:rPr>
              <a:t>Copyright Ruth Miskin Literacy</a:t>
            </a:r>
          </a:p>
        </p:txBody>
      </p:sp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5C86BBF-4374-4E01-85D9-47F0C65351B7}" type="slidenum">
              <a:rPr lang="en-US" smtClean="0">
                <a:latin typeface="Times New Roman" pitchFamily="18" charset="0"/>
                <a:ea typeface="MS PGothic" pitchFamily="34" charset="-128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latin typeface="Times New Roman" pitchFamily="18" charset="0"/>
              <a:ea typeface="MS PGothic" pitchFamily="34" charset="-128"/>
              <a:cs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54075" y="744538"/>
            <a:ext cx="2838450" cy="21304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6909" y="2947095"/>
            <a:ext cx="5335270" cy="6235045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Using RWI, we make learning to read easy for children because we start by teaching them just one way of reading and writing every sound. Here they are on the 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Simple Speed Sounds chart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teach </a:t>
            </a:r>
            <a:r>
              <a:rPr lang="en-US" sz="11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1 sounds first - (sounds as far as a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e </a:t>
            </a:r>
            <a:r>
              <a:rPr lang="en-US" sz="1100" dirty="0" err="1"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-US" sz="1100" dirty="0">
                <a:latin typeface="Times New Roman"/>
                <a:ea typeface="Times New Roman"/>
                <a:cs typeface="Times New Roman"/>
                <a:sym typeface="Times New Roman"/>
              </a:rPr>
              <a:t> o u).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lang="en-GB" altLang="ja-JP" sz="1100" dirty="0">
                <a:latin typeface="Times New Roman" charset="0"/>
              </a:rPr>
              <a:t>Children need to know sounds – not letter names – to read words.</a:t>
            </a:r>
            <a:endParaRPr lang="en-US" sz="11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100" b="0" i="0" u="none" strike="noStrike" cap="none" dirty="0">
              <a:solidFill>
                <a:schemeClr val="dk1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eaLnBrk="1" hangingPunct="1">
              <a:spcBef>
                <a:spcPct val="0"/>
              </a:spcBef>
              <a:spcAft>
                <a:spcPts val="1600"/>
              </a:spcAft>
            </a:pPr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803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We </a:t>
            </a:r>
            <a:r>
              <a:rPr lang="en-US" baseline="0" dirty="0">
                <a:latin typeface="Times New Roman" charset="0"/>
              </a:rPr>
              <a:t>teach using pure sounds. </a:t>
            </a:r>
            <a:endParaRPr lang="en-US" dirty="0">
              <a:latin typeface="Times New Roman" charset="0"/>
            </a:endParaRPr>
          </a:p>
          <a:p>
            <a:pPr eaLnBrk="1" hangingPunct="1"/>
            <a:r>
              <a:rPr lang="en-US" dirty="0">
                <a:latin typeface="Times New Roman" charset="0"/>
              </a:rPr>
              <a:t>W</a:t>
            </a:r>
            <a:r>
              <a:rPr lang="en-GB" dirty="0">
                <a:latin typeface="Times New Roman" charset="0"/>
              </a:rPr>
              <a:t>e pronounce the sounds clearly, using pure sounds (‘m’ not’ </a:t>
            </a:r>
            <a:r>
              <a:rPr lang="en-GB" dirty="0" err="1">
                <a:latin typeface="Times New Roman" charset="0"/>
              </a:rPr>
              <a:t>muh</a:t>
            </a:r>
            <a:r>
              <a:rPr lang="en-GB" dirty="0">
                <a:latin typeface="Times New Roman" charset="0"/>
              </a:rPr>
              <a:t>’, ’s’ not ‘</a:t>
            </a:r>
            <a:r>
              <a:rPr lang="en-GB" altLang="ja-JP" dirty="0" err="1">
                <a:latin typeface="Times New Roman" charset="0"/>
              </a:rPr>
              <a:t>suh</a:t>
            </a:r>
            <a:r>
              <a:rPr lang="en-GB" dirty="0">
                <a:latin typeface="Times New Roman" charset="0"/>
              </a:rPr>
              <a:t>’</a:t>
            </a:r>
            <a:r>
              <a:rPr lang="en-GB" altLang="ja-JP" dirty="0">
                <a:latin typeface="Times New Roman" charset="0"/>
              </a:rPr>
              <a:t>, etc.) so that your child will be able to blend the sounds together to make words more easily. </a:t>
            </a:r>
          </a:p>
          <a:p>
            <a:pPr eaLnBrk="1" hangingPunct="1"/>
            <a:endParaRPr lang="en-GB" altLang="ja-JP" baseline="0" dirty="0">
              <a:latin typeface="Times New Roman" charset="0"/>
            </a:endParaRPr>
          </a:p>
          <a:p>
            <a:pPr eaLnBrk="1" hangingPunct="1"/>
            <a:r>
              <a:rPr lang="en-GB" altLang="ja-JP" baseline="0" dirty="0">
                <a:latin typeface="Times New Roman" charset="0"/>
              </a:rPr>
              <a:t>You can watch this film of little Sylvie on the Ruth </a:t>
            </a:r>
            <a:r>
              <a:rPr lang="en-GB" altLang="ja-JP" baseline="0" dirty="0" err="1">
                <a:latin typeface="Times New Roman" charset="0"/>
              </a:rPr>
              <a:t>Miskin</a:t>
            </a:r>
            <a:r>
              <a:rPr lang="en-GB" altLang="ja-JP" baseline="0" dirty="0">
                <a:latin typeface="Times New Roman" charset="0"/>
              </a:rPr>
              <a:t> website to practise using pure sounds. </a:t>
            </a:r>
            <a:r>
              <a:rPr lang="en-GB" altLang="ja-JP" i="1" baseline="0" dirty="0">
                <a:latin typeface="Times New Roman" charset="0"/>
              </a:rPr>
              <a:t>Play a little bit of the video.</a:t>
            </a:r>
            <a:endParaRPr lang="en-GB" altLang="ja-JP" dirty="0">
              <a:latin typeface="Times New Roman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315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give children a hook to learn the sounds by using pictures in the same shape as the letter.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‘s’ looks like a snake.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‘d’ looks like a dinosaur.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‘m’ looks like a mountain.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‘a’ looks like an apple.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teach the children to name the mnemonic pictures before they learn the sound.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means that children learn to read and write the sounds really easily.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1A61AF0-59CC-4D82-B182-5DFC7F9ACF1F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569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Children use the picture mnemonic to learn to form letters correctly at the same time they learn to read each sound. </a:t>
            </a:r>
          </a:p>
          <a:p>
            <a:r>
              <a:rPr lang="en-US" dirty="0"/>
              <a:t>Each sound has a handwriting phrase e.g. down Maisie, and over the mountains.</a:t>
            </a:r>
          </a:p>
          <a:p>
            <a:endParaRPr lang="en-US" dirty="0"/>
          </a:p>
          <a:p>
            <a:r>
              <a:rPr lang="en-US" dirty="0"/>
              <a:t>Use these handwriting phrases when </a:t>
            </a:r>
            <a:r>
              <a:rPr lang="en-US" dirty="0" err="1"/>
              <a:t>practising</a:t>
            </a:r>
            <a:r>
              <a:rPr lang="en-US" dirty="0"/>
              <a:t> writing at home with your child.</a:t>
            </a:r>
          </a:p>
          <a:p>
            <a:r>
              <a:rPr lang="en-US" dirty="0"/>
              <a:t>Avoid using these to read the </a:t>
            </a:r>
            <a:r>
              <a:rPr lang="en-US"/>
              <a:t>sound</a:t>
            </a:r>
            <a:r>
              <a:rPr lang="en-US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238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Watch these video tutorials on the Ruth </a:t>
            </a:r>
            <a:r>
              <a:rPr lang="en-US" dirty="0" err="1"/>
              <a:t>Miskin</a:t>
            </a:r>
            <a:r>
              <a:rPr lang="en-US" dirty="0"/>
              <a:t> website to help you to </a:t>
            </a:r>
            <a:r>
              <a:rPr lang="en-US" dirty="0" err="1"/>
              <a:t>practise</a:t>
            </a:r>
            <a:r>
              <a:rPr lang="en-US" dirty="0"/>
              <a:t> reading and writing with your child at home: </a:t>
            </a:r>
          </a:p>
          <a:p>
            <a:endParaRPr lang="en-US" dirty="0"/>
          </a:p>
          <a:p>
            <a:r>
              <a:rPr lang="en-US" dirty="0"/>
              <a:t>The frieze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reading the stretchy sounds with your child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reading the bouncy sounds with your child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Handwriting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67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167F53-BA33-7E40-958D-01A6607E9B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75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2E07CC-6AAD-1047-BB31-41E7C9B8EA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75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Remember that all parents have the power to change outcomes for their children.</a:t>
            </a:r>
            <a:endParaRPr lang="en-US" dirty="0">
              <a:solidFill>
                <a:srgbClr val="FF0000"/>
              </a:solidFill>
            </a:endParaRP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0C2BD-ABBD-1C45-BDAB-44A2829FA13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521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owerpoint-cover-template-blank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4067944" y="4221088"/>
            <a:ext cx="5076056" cy="1181993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31037735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639175" cy="504056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2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_RM_page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340" y="0"/>
            <a:ext cx="9180512" cy="6858000"/>
          </a:xfrm>
          <a:prstGeom prst="rect">
            <a:avLst/>
          </a:prstGeom>
        </p:spPr>
      </p:pic>
      <p:sp>
        <p:nvSpPr>
          <p:cNvPr id="7" name="Rectangle 3"/>
          <p:cNvSpPr/>
          <p:nvPr userDrawn="1"/>
        </p:nvSpPr>
        <p:spPr>
          <a:xfrm>
            <a:off x="323527" y="1151032"/>
            <a:ext cx="8640961" cy="45719"/>
          </a:xfrm>
          <a:prstGeom prst="rect">
            <a:avLst/>
          </a:prstGeom>
          <a:solidFill>
            <a:srgbClr val="3B9E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3528" y="260649"/>
            <a:ext cx="7478713" cy="864096"/>
          </a:xfrm>
        </p:spPr>
        <p:txBody>
          <a:bodyPr anchor="b"/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4DBCEF-19A6-4004-B125-9F38996560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246885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1268760"/>
            <a:ext cx="4254624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497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323850" y="333375"/>
            <a:ext cx="7478713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23850" y="1495425"/>
            <a:ext cx="8639175" cy="474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5288" y="6356350"/>
            <a:ext cx="2195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F6C09D9-D1B6-4568-8B87-5A6249D0DBD1}" type="datetime1">
              <a:rPr lang="en-US"/>
              <a:pPr>
                <a:defRPr/>
              </a:pPr>
              <a:t>10/27/2021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Copyright Ruth Miskin Literacy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409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2D2D2D">
                    <a:tint val="75000"/>
                  </a:srgbClr>
                </a:solidFill>
                <a:latin typeface="Garamond" pitchFamily="18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D366FC25-FCA6-4D86-A84B-F6C8160D76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5288" y="188913"/>
            <a:ext cx="8567737" cy="14446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5368" name="Picture 9" descr="RM_shape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3888" y="404813"/>
            <a:ext cx="6889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>
            <a:off x="323850" y="188913"/>
            <a:ext cx="0" cy="6480175"/>
          </a:xfrm>
          <a:prstGeom prst="line">
            <a:avLst/>
          </a:prstGeom>
          <a:ln>
            <a:prstDash val="sysDot"/>
          </a:ln>
          <a:effectLst/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10" name="Picture 9" descr="PPT_RM_page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2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sldNum="0" hdr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 kern="1200">
          <a:solidFill>
            <a:srgbClr val="787878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 b="1">
          <a:solidFill>
            <a:srgbClr val="787878"/>
          </a:solidFill>
          <a:latin typeface="Arial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algn="l" rtl="0" eaLnBrk="1" fontAlgn="base" hangingPunct="1">
        <a:lnSpc>
          <a:spcPct val="90000"/>
        </a:lnSpc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g"/><Relationship Id="rId1" Type="http://schemas.microsoft.com/office/2007/relationships/media" Target="../media/media1.mp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thmiskin.com/en/parent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xfordowl.co.uk/Reading/" TargetMode="External"/><Relationship Id="rId4" Type="http://schemas.openxmlformats.org/officeDocument/2006/relationships/hyperlink" Target="https://www.facebook.com/miskin.education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Read Write Inc. </a:t>
            </a:r>
            <a:r>
              <a:rPr lang="en-US" dirty="0"/>
              <a:t>Phonics </a:t>
            </a:r>
            <a:br>
              <a:rPr lang="en-US" dirty="0"/>
            </a:br>
            <a:r>
              <a:rPr lang="en-US" dirty="0"/>
              <a:t>Parents’ Meeting</a:t>
            </a:r>
            <a:br>
              <a:rPr lang="en-US" dirty="0"/>
            </a:br>
            <a:r>
              <a:rPr lang="en-US" dirty="0"/>
              <a:t>Set 1 Sounds</a:t>
            </a:r>
          </a:p>
        </p:txBody>
      </p:sp>
    </p:spTree>
    <p:extLst>
      <p:ext uri="{BB962C8B-B14F-4D97-AF65-F5344CB8AC3E}">
        <p14:creationId xmlns:p14="http://schemas.microsoft.com/office/powerpoint/2010/main" val="1449078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36" y="260649"/>
            <a:ext cx="8640951" cy="864096"/>
          </a:xfrm>
        </p:spPr>
        <p:txBody>
          <a:bodyPr/>
          <a:lstStyle/>
          <a:p>
            <a:r>
              <a:rPr lang="en-US" dirty="0"/>
              <a:t>Reading </a:t>
            </a:r>
            <a:r>
              <a:rPr lang="en-GB" dirty="0"/>
              <a:t>changes everything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5A5A5A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Teach a child to read and keep that child reading and we will change everything.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And I mean everything.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pPr marL="0" indent="0" algn="r">
              <a:buNone/>
            </a:pPr>
            <a:r>
              <a:rPr lang="en-US" sz="2400" i="1" dirty="0"/>
              <a:t>Jeanette Winterson</a:t>
            </a:r>
            <a:endParaRPr lang="en-US" sz="2400" b="1" i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44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>
            <a:spLocks noGrp="1"/>
          </p:cNvSpPr>
          <p:nvPr>
            <p:ph type="title"/>
          </p:nvPr>
        </p:nvSpPr>
        <p:spPr>
          <a:xfrm>
            <a:off x="323528" y="260648"/>
            <a:ext cx="7478713" cy="864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3000" b="1" i="0" u="none" strike="noStrike" cap="none" dirty="0">
                <a:solidFill>
                  <a:srgbClr val="787878"/>
                </a:solidFill>
                <a:latin typeface="Arial"/>
                <a:ea typeface="Arial"/>
                <a:cs typeface="Arial"/>
                <a:sym typeface="Arial"/>
              </a:rPr>
              <a:t>What is phonics?</a:t>
            </a:r>
          </a:p>
        </p:txBody>
      </p:sp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323528" y="1196751"/>
            <a:ext cx="8639174" cy="50405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ct val="25000"/>
              <a:buNone/>
            </a:pPr>
            <a:r>
              <a:rPr lang="en-US" sz="32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Sounds</a:t>
            </a: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ct val="25000"/>
              <a:buNone/>
            </a:pPr>
            <a:endParaRPr sz="32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SzPct val="25000"/>
              <a:buNone/>
            </a:pPr>
            <a:r>
              <a:rPr lang="en-US" sz="320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Graphemes</a:t>
            </a:r>
          </a:p>
        </p:txBody>
      </p:sp>
    </p:spTree>
    <p:extLst>
      <p:ext uri="{BB962C8B-B14F-4D97-AF65-F5344CB8AC3E}">
        <p14:creationId xmlns:p14="http://schemas.microsoft.com/office/powerpoint/2010/main" val="4010300843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English alphabetic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r>
              <a:rPr lang="en-US" dirty="0"/>
              <a:t>44 sounds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26 letters</a:t>
            </a:r>
          </a:p>
          <a:p>
            <a:pPr marL="457200" indent="-457200">
              <a:buFont typeface="Arial"/>
              <a:buChar char="•"/>
            </a:pPr>
            <a:r>
              <a:rPr lang="en-US" dirty="0"/>
              <a:t>Over 150+ graphemes (letter combinations)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r>
              <a:rPr lang="en-US" dirty="0"/>
              <a:t>One of the most complex alphabetic codes in the world.</a:t>
            </a:r>
          </a:p>
        </p:txBody>
      </p:sp>
    </p:spTree>
    <p:extLst>
      <p:ext uri="{BB962C8B-B14F-4D97-AF65-F5344CB8AC3E}">
        <p14:creationId xmlns:p14="http://schemas.microsoft.com/office/powerpoint/2010/main" val="1029637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accent5"/>
                </a:solidFill>
                <a:ea typeface="Arial Unicode MS" pitchFamily="34" charset="-128"/>
                <a:cs typeface="Arial Unicode MS" pitchFamily="34" charset="-128"/>
              </a:rPr>
              <a:t>Speed Sounds Set 1</a:t>
            </a:r>
          </a:p>
        </p:txBody>
      </p:sp>
      <p:sp>
        <p:nvSpPr>
          <p:cNvPr id="71681" name="Rectangle 3"/>
          <p:cNvSpPr>
            <a:spLocks noGrp="1" noChangeArrowheads="1"/>
          </p:cNvSpPr>
          <p:nvPr>
            <p:ph idx="1"/>
          </p:nvPr>
        </p:nvSpPr>
        <p:spPr>
          <a:xfrm>
            <a:off x="422275" y="1600200"/>
            <a:ext cx="82296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GB" dirty="0">
                <a:latin typeface="Arial Unicode MS"/>
                <a:ea typeface="Arial Unicode MS"/>
                <a:cs typeface="Arial Unicode MS"/>
              </a:rPr>
              <a:t>   </a:t>
            </a:r>
            <a:endParaRPr lang="en-US" dirty="0"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29702" name="TextBox 6"/>
          <p:cNvSpPr txBox="1">
            <a:spLocks noChangeArrowheads="1"/>
          </p:cNvSpPr>
          <p:nvPr/>
        </p:nvSpPr>
        <p:spPr bwMode="auto">
          <a:xfrm>
            <a:off x="496888" y="1751013"/>
            <a:ext cx="3810000" cy="95410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aramond" pitchFamily="18" charset="0"/>
                <a:ea typeface="MS PGothic" pitchFamily="34" charset="-128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2800" dirty="0">
              <a:solidFill>
                <a:schemeClr val="tx2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tx2"/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" name="Picture 1" descr="Simple_Speed_Sounds_Chart.pdf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8" t="6871" r="2798" b="44253"/>
          <a:stretch/>
        </p:blipFill>
        <p:spPr>
          <a:xfrm>
            <a:off x="755576" y="1052736"/>
            <a:ext cx="7693517" cy="546103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259632" y="1484784"/>
            <a:ext cx="6624736" cy="864096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259632" y="3140968"/>
            <a:ext cx="6624736" cy="864096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259632" y="4725144"/>
            <a:ext cx="2880320" cy="504056"/>
          </a:xfrm>
          <a:prstGeom prst="roundRect">
            <a:avLst/>
          </a:prstGeom>
          <a:solidFill>
            <a:schemeClr val="accent6">
              <a:lumMod val="7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81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 Sounds (</a:t>
            </a:r>
            <a:r>
              <a:rPr lang="en-US" dirty="0" err="1"/>
              <a:t>ruthmiskin.com</a:t>
            </a:r>
            <a:r>
              <a:rPr lang="en-US" dirty="0"/>
              <a:t>)</a:t>
            </a:r>
          </a:p>
        </p:txBody>
      </p:sp>
      <p:pic>
        <p:nvPicPr>
          <p:cNvPr id="4" name="ph.set_1_sounds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3528" y="1278834"/>
            <a:ext cx="8634942" cy="48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41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3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Name the pictures</a:t>
            </a:r>
            <a:endParaRPr lang="en-US" dirty="0"/>
          </a:p>
        </p:txBody>
      </p:sp>
      <p:pic>
        <p:nvPicPr>
          <p:cNvPr id="5" name="Content Placeholder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0929" r="-40929"/>
          <a:stretch>
            <a:fillRect/>
          </a:stretch>
        </p:blipFill>
        <p:spPr bwMode="auto">
          <a:xfrm>
            <a:off x="627051" y="1628800"/>
            <a:ext cx="8028384" cy="4405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6542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5A450BF-B53D-6F49-9A43-6D1A1CC9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 letter formation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xmlns="" id="{2C4C9AB0-B505-1445-9009-1C3C5B4F73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6226" y="1289740"/>
            <a:ext cx="7991548" cy="5040313"/>
          </a:xfrm>
        </p:spPr>
      </p:pic>
    </p:spTree>
    <p:extLst>
      <p:ext uri="{BB962C8B-B14F-4D97-AF65-F5344CB8AC3E}">
        <p14:creationId xmlns:p14="http://schemas.microsoft.com/office/powerpoint/2010/main" val="3068285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4883CF-ABF9-984B-9FFC-62BB643E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Video Tutorials (</a:t>
            </a:r>
            <a:r>
              <a:rPr lang="en-US" dirty="0" err="1"/>
              <a:t>ruthmiskin.com</a:t>
            </a:r>
            <a:r>
              <a:rPr lang="en-US" dirty="0"/>
              <a:t>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6F4A43B0-25A7-0949-9BF1-25899EF557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2265" y="1317246"/>
            <a:ext cx="6759469" cy="4904277"/>
          </a:xfrm>
        </p:spPr>
      </p:pic>
    </p:spTree>
    <p:extLst>
      <p:ext uri="{BB962C8B-B14F-4D97-AF65-F5344CB8AC3E}">
        <p14:creationId xmlns:p14="http://schemas.microsoft.com/office/powerpoint/2010/main" val="422422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6F2CC8-DE15-654D-9D80-DC0A1706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I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F6C960-CBF0-1745-812E-85F7F7488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1. Use pure sounds, not letter names</a:t>
            </a:r>
          </a:p>
          <a:p>
            <a:r>
              <a:rPr lang="en-GB" dirty="0"/>
              <a:t>2. Teach the picture names</a:t>
            </a:r>
          </a:p>
          <a:p>
            <a:r>
              <a:rPr lang="en-GB" dirty="0"/>
              <a:t>3. Practise reading sounds speedily -                 </a:t>
            </a:r>
          </a:p>
          <a:p>
            <a:r>
              <a:rPr lang="en-GB" dirty="0"/>
              <a:t>    ‘review, review, review’</a:t>
            </a:r>
          </a:p>
          <a:p>
            <a:r>
              <a:rPr lang="en-GB" dirty="0"/>
              <a:t>4. Use the handwriting phrases for writing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2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resources available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Ruth Miskin Parents’ Page:</a:t>
            </a:r>
          </a:p>
          <a:p>
            <a:r>
              <a:rPr lang="en-US" dirty="0">
                <a:hlinkClick r:id="rId3"/>
              </a:rPr>
              <a:t>http://www.ruthmiskin.com/en/parents/</a:t>
            </a:r>
            <a:endParaRPr lang="en-US" dirty="0"/>
          </a:p>
          <a:p>
            <a:endParaRPr lang="en-US" dirty="0"/>
          </a:p>
          <a:p>
            <a:r>
              <a:rPr lang="en-US" dirty="0"/>
              <a:t>Ruth Miskin Facebook:</a:t>
            </a:r>
          </a:p>
          <a:p>
            <a:r>
              <a:rPr lang="en-US" dirty="0">
                <a:hlinkClick r:id="rId4"/>
              </a:rPr>
              <a:t>https://www.facebook.com/miskin.education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Free e-books for home reading:</a:t>
            </a:r>
          </a:p>
          <a:p>
            <a:r>
              <a:rPr lang="en-US" dirty="0">
                <a:hlinkClick r:id="rId5"/>
              </a:rPr>
              <a:t>http://www.oxfordowl.co.uk/Reading/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24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36" y="260649"/>
            <a:ext cx="8640951" cy="864096"/>
          </a:xfrm>
        </p:spPr>
        <p:txBody>
          <a:bodyPr/>
          <a:lstStyle/>
          <a:p>
            <a:r>
              <a:rPr lang="en-US" dirty="0"/>
              <a:t>Reading </a:t>
            </a:r>
            <a:r>
              <a:rPr lang="en-GB" dirty="0"/>
              <a:t>changes everything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5A5A5A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5A5A5A"/>
                </a:solidFill>
              </a:rPr>
              <a:t>Teach a child to read and keep that child reading and we will change everything.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3"/>
                </a:solidFill>
              </a:rPr>
              <a:t>And I mean everything.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pPr marL="0" indent="0" algn="r">
              <a:buNone/>
            </a:pPr>
            <a:r>
              <a:rPr lang="en-US" sz="2400" i="1" dirty="0"/>
              <a:t>Jeanette Winterson</a:t>
            </a:r>
            <a:endParaRPr lang="en-US" sz="2400" b="1" i="1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746986"/>
      </p:ext>
    </p:extLst>
  </p:cSld>
  <p:clrMapOvr>
    <a:masterClrMapping/>
  </p:clrMapOvr>
</p:sld>
</file>

<file path=ppt/theme/theme1.xml><?xml version="1.0" encoding="utf-8"?>
<a:theme xmlns:a="http://schemas.openxmlformats.org/drawingml/2006/main" name="NEW Phonics Template">
  <a:themeElements>
    <a:clrScheme name="Custom 4">
      <a:dk1>
        <a:srgbClr val="2D2D2D"/>
      </a:dk1>
      <a:lt1>
        <a:sysClr val="window" lastClr="FFFFFF"/>
      </a:lt1>
      <a:dk2>
        <a:srgbClr val="5A5A5A"/>
      </a:dk2>
      <a:lt2>
        <a:srgbClr val="EEECE1"/>
      </a:lt2>
      <a:accent1>
        <a:srgbClr val="FFC000"/>
      </a:accent1>
      <a:accent2>
        <a:srgbClr val="FFD200"/>
      </a:accent2>
      <a:accent3>
        <a:srgbClr val="CF9C00"/>
      </a:accent3>
      <a:accent4>
        <a:srgbClr val="A0A0A0"/>
      </a:accent4>
      <a:accent5>
        <a:srgbClr val="787878"/>
      </a:accent5>
      <a:accent6>
        <a:srgbClr val="5A5A5A"/>
      </a:accent6>
      <a:hlink>
        <a:srgbClr val="CF9C00"/>
      </a:hlink>
      <a:folHlink>
        <a:srgbClr val="78787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Presentation1.potx</Template>
  <TotalTime>612</TotalTime>
  <Words>632</Words>
  <Application>Microsoft Office PowerPoint</Application>
  <PresentationFormat>On-screen Show (4:3)</PresentationFormat>
  <Paragraphs>104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 Unicode MS</vt:lpstr>
      <vt:lpstr>MS PGothic</vt:lpstr>
      <vt:lpstr>MS PGothic</vt:lpstr>
      <vt:lpstr>Arial</vt:lpstr>
      <vt:lpstr>Calibri</vt:lpstr>
      <vt:lpstr>Garamond</vt:lpstr>
      <vt:lpstr>Times New Roman</vt:lpstr>
      <vt:lpstr>Wingdings</vt:lpstr>
      <vt:lpstr>NEW Phonics Template</vt:lpstr>
      <vt:lpstr>Read Write Inc. Phonics  Parents’ Meeting Set 1 Sounds</vt:lpstr>
      <vt:lpstr>Reading changes everything</vt:lpstr>
      <vt:lpstr>What is phonics?</vt:lpstr>
      <vt:lpstr>English alphabetic code</vt:lpstr>
      <vt:lpstr>Speed Sounds Set 1</vt:lpstr>
      <vt:lpstr>Pure Sounds (ruthmiskin.com)</vt:lpstr>
      <vt:lpstr>Name the pictures</vt:lpstr>
      <vt:lpstr>Teaching letter formation</vt:lpstr>
      <vt:lpstr>Free Video Tutorials (ruthmiskin.com)</vt:lpstr>
      <vt:lpstr>What can I do?</vt:lpstr>
      <vt:lpstr>Online resources available</vt:lpstr>
      <vt:lpstr>Reading changes everything</vt:lpstr>
    </vt:vector>
  </TitlesOfParts>
  <Company>Ruth Miskin Literacy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Steenson</dc:creator>
  <cp:lastModifiedBy>Staff</cp:lastModifiedBy>
  <cp:revision>128</cp:revision>
  <dcterms:created xsi:type="dcterms:W3CDTF">2015-11-23T14:36:59Z</dcterms:created>
  <dcterms:modified xsi:type="dcterms:W3CDTF">2021-10-27T19:04:00Z</dcterms:modified>
</cp:coreProperties>
</file>