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12"/>
  </p:notesMasterIdLst>
  <p:sldIdLst>
    <p:sldId id="256" r:id="rId2"/>
    <p:sldId id="1013" r:id="rId3"/>
    <p:sldId id="1018" r:id="rId4"/>
    <p:sldId id="1014" r:id="rId5"/>
    <p:sldId id="1020" r:id="rId6"/>
    <p:sldId id="1019" r:id="rId7"/>
    <p:sldId id="1011" r:id="rId8"/>
    <p:sldId id="956" r:id="rId9"/>
    <p:sldId id="290" r:id="rId10"/>
    <p:sldId id="101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D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26"/>
    <p:restoredTop sz="76563" autoAdjust="0"/>
  </p:normalViewPr>
  <p:slideViewPr>
    <p:cSldViewPr snapToGrid="0" snapToObjects="1">
      <p:cViewPr varScale="1">
        <p:scale>
          <a:sx n="68" d="100"/>
          <a:sy n="68" d="100"/>
        </p:scale>
        <p:origin x="14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F3A82-F637-1543-8C13-D12BDF0F499A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67F53-BA33-7E40-958D-01A6607E9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1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87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that all parents have the power to change outcomes for their children.</a:t>
            </a:r>
            <a:endParaRPr lang="en-US" dirty="0">
              <a:solidFill>
                <a:srgbClr val="FF0000"/>
              </a:solidFill>
            </a:endParaRPr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10C2BD-ABBD-1C45-BDAB-44A2829FA1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61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baseline="0" smtClean="0"/>
              <a:t>Today </a:t>
            </a:r>
            <a:r>
              <a:rPr lang="en-US" i="0" baseline="0" dirty="0"/>
              <a:t>I want to help you understand more about the Phonics Screening Check – a word reading test that all Year 1s </a:t>
            </a:r>
            <a:r>
              <a:rPr lang="en-US" i="0" baseline="0"/>
              <a:t>undertake </a:t>
            </a:r>
            <a:r>
              <a:rPr lang="en-US" i="0" baseline="0" smtClean="0"/>
              <a:t>during the summer term.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Accurate word-reading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six is a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predictor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future reading success.</a:t>
            </a:r>
            <a:endParaRPr lang="en-US" i="0" baseline="0" dirty="0"/>
          </a:p>
          <a:p>
            <a:endParaRPr lang="en-US" i="0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0" baseline="0" dirty="0"/>
              <a:t>In December 2018, research found that nearly 90% of children who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passed the phonics check taken in Year 1 reached or exceeded the expected standard in reading in Year 6.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dirty="0"/>
              <a:t/>
            </a:r>
            <a:br>
              <a:rPr lang="en-GB" dirty="0"/>
            </a:br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10C2BD-ABBD-1C45-BDAB-44A2829FA1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7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complete a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word-reading check at the end of Year 1 so that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parents can be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confident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children are being taught to read successfully.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read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 words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It takes between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and five minutes.</a:t>
            </a:r>
            <a:endParaRPr lang="en-GB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they do not manage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read </a:t>
            </a:r>
            <a:r>
              <a:rPr lang="en-US" sz="1400" b="1" i="1" u="sng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32</a:t>
            </a:r>
            <a:r>
              <a:rPr lang="en-US" sz="1200" b="1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words, they are given extra support, and repeat the check at the end of Year 2.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means that all children will be able to read accurately before they begin Year 3.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our school, we aim to make sure that every child learns to read accurately by the end of Year 1 so they are set up for success in school and in life.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soon as we spot a child who needs extra practice learning to read sounds and words, we teach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one-to-one.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61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teach children sounds using a picture phrases to help them remember.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ay, may I play? aw, yawn at dawn.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sounds have two or more letters making one sound. We call these ‘Special Friends’.</a:t>
            </a:r>
          </a:p>
          <a:p>
            <a:endParaRPr lang="en-GB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8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teach children to read both real and nonsense words using the routine ‘Special Friends’, ‘Fred Talk’, read the word’.</a:t>
            </a:r>
          </a:p>
          <a:p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Children spot the ‘Special Friends’ (two letters that make one sound), Fred talk the word, and then read the word as a whole. </a:t>
            </a:r>
          </a:p>
          <a:p>
            <a:endParaRPr lang="en-US" dirty="0"/>
          </a:p>
          <a:p>
            <a:r>
              <a:rPr lang="en-US" dirty="0"/>
              <a:t>For example, ‘</a:t>
            </a:r>
            <a:r>
              <a:rPr lang="en-US" dirty="0" err="1"/>
              <a:t>sh</a:t>
            </a:r>
            <a:r>
              <a:rPr lang="en-US" dirty="0"/>
              <a:t>’, </a:t>
            </a:r>
            <a:r>
              <a:rPr lang="en-US" dirty="0" err="1"/>
              <a:t>sh</a:t>
            </a:r>
            <a:r>
              <a:rPr lang="en-US" dirty="0"/>
              <a:t>-</a:t>
            </a:r>
            <a:r>
              <a:rPr lang="en-US" dirty="0" err="1"/>
              <a:t>i</a:t>
            </a:r>
            <a:r>
              <a:rPr lang="en-US" dirty="0"/>
              <a:t>-p, 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56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Half of the words in the check are real words.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Half are nonsense words.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glight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‘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 picture of an alien next to each word to remind the children that it isn’t a real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We</a:t>
            </a:r>
            <a:r>
              <a:rPr lang="en-US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also refer to them as ‘Zog’ words.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Nonsense words check that children will be able to read sounds they know in unfamiliar words.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who can read nonsense words will, very soon, be able to read any new word – for example – gargantuan, flailing, raucous, anticipation;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Reading new words increases children’s vocabulary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rapidly.</a:t>
            </a:r>
            <a:endParaRPr lang="en-GB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58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Watch these video tutorials on the Ruth </a:t>
            </a:r>
            <a:r>
              <a:rPr lang="en-US" dirty="0" err="1"/>
              <a:t>Miskin</a:t>
            </a:r>
            <a:r>
              <a:rPr lang="en-US" dirty="0"/>
              <a:t> website to find out more about the PSC:</a:t>
            </a:r>
          </a:p>
          <a:p>
            <a:endParaRPr lang="en-US" dirty="0"/>
          </a:p>
          <a:p>
            <a:r>
              <a:rPr lang="en-US" dirty="0"/>
              <a:t>Understanding Phonics</a:t>
            </a:r>
          </a:p>
          <a:p>
            <a:r>
              <a:rPr lang="en-US" dirty="0"/>
              <a:t>The Phonics Screening Check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55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purchase Set 2/3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flashcards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find them on our website under ‘Curriculum’</a:t>
            </a:r>
            <a:r>
              <a:rPr lang="en-US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 ‘Read, Write Inc  ‘Speed Sound Information’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162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E07CC-6AAD-1047-BB31-41E7C9B8EA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7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owerpoint-cover-template-blank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4067944" y="4221088"/>
            <a:ext cx="5076056" cy="118199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1037735"/>
      </p:ext>
    </p:extLst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40" y="0"/>
            <a:ext cx="9180512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60649"/>
            <a:ext cx="7478713" cy="864096"/>
          </a:xfrm>
        </p:spPr>
        <p:txBody>
          <a:bodyPr anchor="b"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639175" cy="5040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2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40" y="0"/>
            <a:ext cx="9180512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60649"/>
            <a:ext cx="7478713" cy="864096"/>
          </a:xfrm>
        </p:spPr>
        <p:txBody>
          <a:bodyPr anchor="b"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268760"/>
            <a:ext cx="4246885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1268760"/>
            <a:ext cx="4254624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97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323850" y="333375"/>
            <a:ext cx="747871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850" y="1495425"/>
            <a:ext cx="8639175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288" y="6356350"/>
            <a:ext cx="2195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F6C09D9-D1B6-4568-8B87-5A6249D0DBD1}" type="datetime1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Ruth Miskin Literacy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409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366FC25-FCA6-4D86-A84B-F6C8160D7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88" y="188913"/>
            <a:ext cx="8567737" cy="144462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15368" name="Picture 9" descr="RM_shape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404813"/>
            <a:ext cx="6889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>
            <a:off x="323850" y="188913"/>
            <a:ext cx="0" cy="6480175"/>
          </a:xfrm>
          <a:prstGeom prst="line">
            <a:avLst/>
          </a:prstGeom>
          <a:ln>
            <a:prstDash val="sysDot"/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9" descr="PPT_RM_page.jp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1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787878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thmiskin.com/en/parents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oxfordowl.co.uk/Reading/" TargetMode="External"/><Relationship Id="rId4" Type="http://schemas.openxmlformats.org/officeDocument/2006/relationships/hyperlink" Target="https://www.facebook.com/miskin.educ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Read Write Inc. </a:t>
            </a:r>
            <a:r>
              <a:rPr lang="en-US" dirty="0"/>
              <a:t>Phonics </a:t>
            </a:r>
            <a:br>
              <a:rPr lang="en-US" dirty="0"/>
            </a:br>
            <a:r>
              <a:rPr lang="en-US" dirty="0"/>
              <a:t>Parents’ Meeting – </a:t>
            </a:r>
            <a:br>
              <a:rPr lang="en-US" dirty="0"/>
            </a:br>
            <a:r>
              <a:rPr lang="en-US" dirty="0"/>
              <a:t>Phonics Screening Check</a:t>
            </a:r>
          </a:p>
        </p:txBody>
      </p:sp>
    </p:spTree>
    <p:extLst>
      <p:ext uri="{BB962C8B-B14F-4D97-AF65-F5344CB8AC3E}">
        <p14:creationId xmlns:p14="http://schemas.microsoft.com/office/powerpoint/2010/main" val="144907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36" y="260649"/>
            <a:ext cx="8640951" cy="864096"/>
          </a:xfrm>
        </p:spPr>
        <p:txBody>
          <a:bodyPr/>
          <a:lstStyle/>
          <a:p>
            <a:r>
              <a:rPr lang="en-US" dirty="0"/>
              <a:t>Reading </a:t>
            </a:r>
            <a:r>
              <a:rPr lang="en-GB" dirty="0"/>
              <a:t>changes everything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5A5A5A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5A5A5A"/>
                </a:solidFill>
              </a:rPr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And I mean everything.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pPr marL="0" indent="0" algn="r">
              <a:buNone/>
            </a:pPr>
            <a:r>
              <a:rPr lang="en-US" sz="2400" i="1" dirty="0"/>
              <a:t>Jeanette Winterson</a:t>
            </a:r>
            <a:endParaRPr lang="en-US" sz="2400" b="1" i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75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36" y="260649"/>
            <a:ext cx="8640951" cy="864096"/>
          </a:xfrm>
        </p:spPr>
        <p:txBody>
          <a:bodyPr/>
          <a:lstStyle/>
          <a:p>
            <a:r>
              <a:rPr lang="en-US" dirty="0"/>
              <a:t>Reading </a:t>
            </a:r>
            <a:r>
              <a:rPr lang="en-GB" dirty="0"/>
              <a:t>changes everything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5A5A5A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5A5A5A"/>
                </a:solidFill>
              </a:rPr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And I mean everything.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pPr marL="0" indent="0" algn="r">
              <a:buNone/>
            </a:pPr>
            <a:r>
              <a:rPr lang="en-US" sz="2400" i="1" dirty="0"/>
              <a:t>Jeanette Winterson</a:t>
            </a:r>
            <a:endParaRPr lang="en-US" sz="2400" b="1" i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882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1D1930-DA65-1D4E-8A1A-8B2F9CEA7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Phonics Screening Check?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285F38-98DE-4746-A2A4-771CDD0D9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 word-reading test at the end of Year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Children read 40 words</a:t>
            </a:r>
          </a:p>
        </p:txBody>
      </p:sp>
    </p:spTree>
    <p:extLst>
      <p:ext uri="{BB962C8B-B14F-4D97-AF65-F5344CB8AC3E}">
        <p14:creationId xmlns:p14="http://schemas.microsoft.com/office/powerpoint/2010/main" val="365296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A3494B-1487-5449-8C15-049D3B54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Picture Phrases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A30FA77-7827-2F4D-B53F-6699012E5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164" y="1689916"/>
            <a:ext cx="1879538" cy="26756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CD0D21F-A000-0C45-A327-4C6AC6B07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689916"/>
            <a:ext cx="1879538" cy="26756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DC50EC1-C679-5D49-A563-0BB2F1B100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5209" y="1689916"/>
            <a:ext cx="1914064" cy="26756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ABF6E4B-1433-0A41-BCCA-3E2E67AA41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328" r="3881"/>
          <a:stretch/>
        </p:blipFill>
        <p:spPr>
          <a:xfrm>
            <a:off x="4877573" y="1689916"/>
            <a:ext cx="1879299" cy="26756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7583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71469F-21DD-8648-90F1-2E26C8476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0649"/>
            <a:ext cx="8205617" cy="864096"/>
          </a:xfrm>
        </p:spPr>
        <p:txBody>
          <a:bodyPr/>
          <a:lstStyle/>
          <a:p>
            <a:r>
              <a:rPr lang="en-US" dirty="0"/>
              <a:t>‘Special Friends’, ‘Fred Talk’, read the word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D978140-5EAA-1D40-BB07-5D4020AE8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49" y="1828800"/>
            <a:ext cx="7512701" cy="35527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06368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1D0C9C-3D1A-1B43-89FB-E992F8876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Nonsense words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3F3701B-E3AE-3643-B41D-8D2F98D69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80" y="1731717"/>
            <a:ext cx="3878316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B83FF7B-A559-5041-BADD-DDD84C8E1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832" y="3493582"/>
            <a:ext cx="3878317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E363FE7-69DB-F341-B5ED-51227FAD8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731717"/>
            <a:ext cx="3878316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FBAF87B-3D93-8545-A864-2482BDC970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377"/>
          <a:stretch/>
        </p:blipFill>
        <p:spPr>
          <a:xfrm>
            <a:off x="4572000" y="3493582"/>
            <a:ext cx="3881645" cy="15180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533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4883CF-ABF9-984B-9FFC-62BB643E7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Video Tutorials (</a:t>
            </a:r>
            <a:r>
              <a:rPr lang="en-US" dirty="0" err="1"/>
              <a:t>ruthmiskin.com</a:t>
            </a:r>
            <a:r>
              <a:rPr lang="en-US" dirty="0"/>
              <a:t>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F4A43B0-25A7-0949-9BF1-25899EF557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2265" y="1317246"/>
            <a:ext cx="6759469" cy="4904277"/>
          </a:xfrm>
        </p:spPr>
      </p:pic>
    </p:spTree>
    <p:extLst>
      <p:ext uri="{BB962C8B-B14F-4D97-AF65-F5344CB8AC3E}">
        <p14:creationId xmlns:p14="http://schemas.microsoft.com/office/powerpoint/2010/main" val="4285222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6F2CC8-DE15-654D-9D80-DC0A17065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you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F6C960-CBF0-1745-812E-85F7F7488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1. Use </a:t>
            </a:r>
            <a:r>
              <a:rPr lang="en-US" dirty="0"/>
              <a:t>‘Special Friends’, ‘Fred Talk’, </a:t>
            </a:r>
          </a:p>
          <a:p>
            <a:r>
              <a:rPr lang="en-US" dirty="0"/>
              <a:t>     read the word’ to read words</a:t>
            </a:r>
          </a:p>
          <a:p>
            <a:r>
              <a:rPr lang="en-US" dirty="0"/>
              <a:t>2.  </a:t>
            </a:r>
            <a:r>
              <a:rPr lang="en-GB" dirty="0"/>
              <a:t>Practise reading sounds speedily -                 </a:t>
            </a:r>
          </a:p>
          <a:p>
            <a:r>
              <a:rPr lang="en-GB" dirty="0"/>
              <a:t>    ‘review, review, review’</a:t>
            </a:r>
          </a:p>
          <a:p>
            <a:pPr marL="514350" indent="-514350">
              <a:buAutoNum type="arabicPeriod" startAt="3"/>
            </a:pPr>
            <a:r>
              <a:rPr lang="en-US" dirty="0"/>
              <a:t>Listen to your child read their Storybook   </a:t>
            </a:r>
          </a:p>
          <a:p>
            <a:r>
              <a:rPr lang="en-US" dirty="0"/>
              <a:t>    every day</a:t>
            </a:r>
          </a:p>
        </p:txBody>
      </p:sp>
    </p:spTree>
    <p:extLst>
      <p:ext uri="{BB962C8B-B14F-4D97-AF65-F5344CB8AC3E}">
        <p14:creationId xmlns:p14="http://schemas.microsoft.com/office/powerpoint/2010/main" val="254120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resources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Ruth Miskin Parents’ Page:</a:t>
            </a:r>
          </a:p>
          <a:p>
            <a:r>
              <a:rPr lang="en-US" dirty="0">
                <a:hlinkClick r:id="rId3"/>
              </a:rPr>
              <a:t>http://www.ruthmiskin.com/en/parents/</a:t>
            </a:r>
            <a:endParaRPr lang="en-US" dirty="0"/>
          </a:p>
          <a:p>
            <a:endParaRPr lang="en-US" dirty="0"/>
          </a:p>
          <a:p>
            <a:r>
              <a:rPr lang="en-US" dirty="0"/>
              <a:t>Ruth Miskin Facebook:</a:t>
            </a:r>
          </a:p>
          <a:p>
            <a:r>
              <a:rPr lang="en-US" dirty="0">
                <a:hlinkClick r:id="rId4"/>
              </a:rPr>
              <a:t>https://www.facebook.com/miskin.education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Free e-books for home reading:</a:t>
            </a:r>
          </a:p>
          <a:p>
            <a:r>
              <a:rPr lang="en-US" dirty="0">
                <a:hlinkClick r:id="rId5"/>
              </a:rPr>
              <a:t>http://www.oxfordowl.co.uk/Reading/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24438"/>
      </p:ext>
    </p:extLst>
  </p:cSld>
  <p:clrMapOvr>
    <a:masterClrMapping/>
  </p:clrMapOvr>
</p:sld>
</file>

<file path=ppt/theme/theme1.xml><?xml version="1.0" encoding="utf-8"?>
<a:theme xmlns:a="http://schemas.openxmlformats.org/drawingml/2006/main" name="NEW Phonics Template">
  <a:themeElements>
    <a:clrScheme name="Custom 4">
      <a:dk1>
        <a:srgbClr val="2D2D2D"/>
      </a:dk1>
      <a:lt1>
        <a:sysClr val="window" lastClr="FFFFFF"/>
      </a:lt1>
      <a:dk2>
        <a:srgbClr val="5A5A5A"/>
      </a:dk2>
      <a:lt2>
        <a:srgbClr val="EEECE1"/>
      </a:lt2>
      <a:accent1>
        <a:srgbClr val="FFC000"/>
      </a:accent1>
      <a:accent2>
        <a:srgbClr val="FFD200"/>
      </a:accent2>
      <a:accent3>
        <a:srgbClr val="CF9C00"/>
      </a:accent3>
      <a:accent4>
        <a:srgbClr val="A0A0A0"/>
      </a:accent4>
      <a:accent5>
        <a:srgbClr val="787878"/>
      </a:accent5>
      <a:accent6>
        <a:srgbClr val="5A5A5A"/>
      </a:accent6>
      <a:hlink>
        <a:srgbClr val="CF9C00"/>
      </a:hlink>
      <a:folHlink>
        <a:srgbClr val="787878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Presentation1.potx</Template>
  <TotalTime>689</TotalTime>
  <Words>582</Words>
  <Application>Microsoft Office PowerPoint</Application>
  <PresentationFormat>On-screen Show (4:3)</PresentationFormat>
  <Paragraphs>88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MS PGothic</vt:lpstr>
      <vt:lpstr>Arial</vt:lpstr>
      <vt:lpstr>Calibri</vt:lpstr>
      <vt:lpstr>Garamond</vt:lpstr>
      <vt:lpstr>Wingdings</vt:lpstr>
      <vt:lpstr>NEW Phonics Template</vt:lpstr>
      <vt:lpstr>Read Write Inc. Phonics  Parents’ Meeting –  Phonics Screening Check</vt:lpstr>
      <vt:lpstr>Reading changes everything</vt:lpstr>
      <vt:lpstr>What is the Phonics Screening Check?</vt:lpstr>
      <vt:lpstr>Picture Phrases</vt:lpstr>
      <vt:lpstr>‘Special Friends’, ‘Fred Talk’, read the word</vt:lpstr>
      <vt:lpstr>Nonsense words</vt:lpstr>
      <vt:lpstr>Free Video Tutorials (ruthmiskin.com)</vt:lpstr>
      <vt:lpstr>What can you do?</vt:lpstr>
      <vt:lpstr>Online resources available</vt:lpstr>
      <vt:lpstr>Reading changes everything</vt:lpstr>
    </vt:vector>
  </TitlesOfParts>
  <Company>Ruth Miskin Literacy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Steenson</dc:creator>
  <cp:lastModifiedBy>Staff</cp:lastModifiedBy>
  <cp:revision>130</cp:revision>
  <dcterms:created xsi:type="dcterms:W3CDTF">2015-11-23T14:36:59Z</dcterms:created>
  <dcterms:modified xsi:type="dcterms:W3CDTF">2021-10-28T09:33:06Z</dcterms:modified>
</cp:coreProperties>
</file>