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9" r:id="rId5"/>
    <p:sldId id="260" r:id="rId6"/>
    <p:sldId id="261" r:id="rId7"/>
    <p:sldId id="258"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336"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2BB7E14-74CD-4DA9-A54D-1116D7FD0C05}"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2496090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BB7E14-74CD-4DA9-A54D-1116D7FD0C05}"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2550918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BB7E14-74CD-4DA9-A54D-1116D7FD0C05}"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3448646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BB7E14-74CD-4DA9-A54D-1116D7FD0C05}"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1158249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BB7E14-74CD-4DA9-A54D-1116D7FD0C05}"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3561607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2BB7E14-74CD-4DA9-A54D-1116D7FD0C05}"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3454877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2BB7E14-74CD-4DA9-A54D-1116D7FD0C05}" type="datetimeFigureOut">
              <a:rPr lang="en-GB" smtClean="0"/>
              <a:t>02/07/2020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1749454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2BB7E14-74CD-4DA9-A54D-1116D7FD0C05}" type="datetimeFigureOut">
              <a:rPr lang="en-GB" smtClean="0"/>
              <a:t>02/07/2020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158047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B7E14-74CD-4DA9-A54D-1116D7FD0C05}" type="datetimeFigureOut">
              <a:rPr lang="en-GB" smtClean="0"/>
              <a:t>02/07/2020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754261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BB7E14-74CD-4DA9-A54D-1116D7FD0C05}"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1903470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BB7E14-74CD-4DA9-A54D-1116D7FD0C05}"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7EB2F3-5917-43FA-9BD0-7134381043A1}" type="slidenum">
              <a:rPr lang="en-GB" smtClean="0"/>
              <a:t>‹#›</a:t>
            </a:fld>
            <a:endParaRPr lang="en-GB"/>
          </a:p>
        </p:txBody>
      </p:sp>
    </p:spTree>
    <p:extLst>
      <p:ext uri="{BB962C8B-B14F-4D97-AF65-F5344CB8AC3E}">
        <p14:creationId xmlns:p14="http://schemas.microsoft.com/office/powerpoint/2010/main" val="2125402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B7E14-74CD-4DA9-A54D-1116D7FD0C05}" type="datetimeFigureOut">
              <a:rPr lang="en-GB" smtClean="0"/>
              <a:t>02/07/2020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EB2F3-5917-43FA-9BD0-7134381043A1}" type="slidenum">
              <a:rPr lang="en-GB" smtClean="0"/>
              <a:t>‹#›</a:t>
            </a:fld>
            <a:endParaRPr lang="en-GB"/>
          </a:p>
        </p:txBody>
      </p:sp>
    </p:spTree>
    <p:extLst>
      <p:ext uri="{BB962C8B-B14F-4D97-AF65-F5344CB8AC3E}">
        <p14:creationId xmlns:p14="http://schemas.microsoft.com/office/powerpoint/2010/main" val="4023498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620688"/>
            <a:ext cx="7772400" cy="1470025"/>
          </a:xfrm>
        </p:spPr>
        <p:txBody>
          <a:bodyPr>
            <a:normAutofit/>
          </a:bodyPr>
          <a:lstStyle/>
          <a:p>
            <a:r>
              <a:rPr lang="en-GB" sz="4800" b="1" dirty="0" smtClean="0">
                <a:latin typeface="Comic Sans MS" panose="030F0702030302020204" pitchFamily="66" charset="0"/>
              </a:rPr>
              <a:t>Reading with your child</a:t>
            </a:r>
            <a:endParaRPr lang="en-GB" sz="4800" b="1" dirty="0">
              <a:latin typeface="Comic Sans MS" panose="030F0702030302020204" pitchFamily="66" charset="0"/>
            </a:endParaRPr>
          </a:p>
        </p:txBody>
      </p:sp>
      <p:pic>
        <p:nvPicPr>
          <p:cNvPr id="3" name="Picture 2" descr="Image result for children rea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8950" y="3994140"/>
            <a:ext cx="3848100" cy="2828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38985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492896"/>
            <a:ext cx="8229600" cy="1143000"/>
          </a:xfrm>
        </p:spPr>
        <p:txBody>
          <a:bodyPr/>
          <a:lstStyle/>
          <a:p>
            <a:r>
              <a:rPr lang="en-GB" dirty="0" smtClean="0">
                <a:latin typeface="Comic Sans MS" panose="030F0702030302020204" pitchFamily="66" charset="0"/>
              </a:rPr>
              <a:t>Any questions?</a:t>
            </a:r>
            <a:endParaRPr lang="en-GB" dirty="0">
              <a:latin typeface="Comic Sans MS" panose="030F0702030302020204" pitchFamily="66" charset="0"/>
            </a:endParaRPr>
          </a:p>
        </p:txBody>
      </p:sp>
    </p:spTree>
    <p:extLst>
      <p:ext uri="{BB962C8B-B14F-4D97-AF65-F5344CB8AC3E}">
        <p14:creationId xmlns:p14="http://schemas.microsoft.com/office/powerpoint/2010/main" val="2959173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u="sng" dirty="0" smtClean="0">
                <a:latin typeface="Comic Sans MS" panose="030F0702030302020204" pitchFamily="66" charset="0"/>
              </a:rPr>
              <a:t>Why is reading so important?</a:t>
            </a:r>
            <a:endParaRPr lang="en-GB" sz="4000" u="sng" dirty="0">
              <a:latin typeface="Comic Sans MS" panose="030F0702030302020204" pitchFamily="66" charset="0"/>
            </a:endParaRPr>
          </a:p>
        </p:txBody>
      </p:sp>
      <p:sp>
        <p:nvSpPr>
          <p:cNvPr id="3" name="Content Placeholder 2"/>
          <p:cNvSpPr>
            <a:spLocks noGrp="1"/>
          </p:cNvSpPr>
          <p:nvPr>
            <p:ph idx="1"/>
          </p:nvPr>
        </p:nvSpPr>
        <p:spPr/>
        <p:txBody>
          <a:bodyPr>
            <a:normAutofit fontScale="85000" lnSpcReduction="10000"/>
          </a:bodyPr>
          <a:lstStyle/>
          <a:p>
            <a:pPr marL="0" indent="0" algn="ctr">
              <a:buNone/>
            </a:pPr>
            <a:r>
              <a:rPr lang="en-GB" dirty="0" smtClean="0">
                <a:latin typeface="Comic Sans MS" panose="030F0702030302020204" pitchFamily="66" charset="0"/>
              </a:rPr>
              <a:t>Reading is a life skill your child needs.  Reading allows your child to learn new information, develop a range of vocabulary and deepen comprehension skills. </a:t>
            </a:r>
          </a:p>
          <a:p>
            <a:pPr marL="0" indent="0">
              <a:buNone/>
            </a:pPr>
            <a:endParaRPr lang="en-GB" dirty="0" smtClean="0">
              <a:latin typeface="Comic Sans MS" panose="030F0702030302020204" pitchFamily="66" charset="0"/>
            </a:endParaRPr>
          </a:p>
          <a:p>
            <a:pPr marL="0" indent="0" algn="ctr">
              <a:buNone/>
            </a:pPr>
            <a:r>
              <a:rPr lang="en-GB" dirty="0" smtClean="0">
                <a:latin typeface="Comic Sans MS" panose="030F0702030302020204" pitchFamily="66" charset="0"/>
              </a:rPr>
              <a:t>In school your child attends their Read, Write </a:t>
            </a:r>
            <a:r>
              <a:rPr lang="en-GB" dirty="0" err="1" smtClean="0">
                <a:latin typeface="Comic Sans MS" panose="030F0702030302020204" pitchFamily="66" charset="0"/>
              </a:rPr>
              <a:t>Inc</a:t>
            </a:r>
            <a:r>
              <a:rPr lang="en-GB" dirty="0" smtClean="0">
                <a:latin typeface="Comic Sans MS" panose="030F0702030302020204" pitchFamily="66" charset="0"/>
              </a:rPr>
              <a:t> session each day for 45 minutes and reading skills are incorporated throughout the curriculum. </a:t>
            </a:r>
            <a:endParaRPr lang="en-GB" dirty="0">
              <a:latin typeface="Comic Sans MS" panose="030F0702030302020204" pitchFamily="66" charset="0"/>
            </a:endParaRPr>
          </a:p>
          <a:p>
            <a:pPr marL="0" indent="0">
              <a:buNone/>
            </a:pPr>
            <a:endParaRPr lang="en-GB" dirty="0" smtClean="0">
              <a:latin typeface="Comic Sans MS" panose="030F0702030302020204" pitchFamily="66" charset="0"/>
            </a:endParaRPr>
          </a:p>
          <a:p>
            <a:pPr marL="0" indent="0">
              <a:buNone/>
            </a:pPr>
            <a:r>
              <a:rPr lang="en-GB" dirty="0" smtClean="0">
                <a:latin typeface="Comic Sans MS" panose="030F0702030302020204" pitchFamily="66" charset="0"/>
              </a:rPr>
              <a:t>We are going to look at what a reading session with your child looks like …</a:t>
            </a:r>
            <a:endParaRPr lang="en-GB" dirty="0">
              <a:latin typeface="Comic Sans MS" panose="030F0702030302020204" pitchFamily="66" charset="0"/>
            </a:endParaRPr>
          </a:p>
        </p:txBody>
      </p:sp>
    </p:spTree>
    <p:extLst>
      <p:ext uri="{BB962C8B-B14F-4D97-AF65-F5344CB8AC3E}">
        <p14:creationId xmlns:p14="http://schemas.microsoft.com/office/powerpoint/2010/main" val="26909497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16360"/>
            <a:ext cx="8229600" cy="5336976"/>
          </a:xfrm>
        </p:spPr>
        <p:txBody>
          <a:bodyPr>
            <a:normAutofit lnSpcReduction="10000"/>
          </a:bodyPr>
          <a:lstStyle/>
          <a:p>
            <a:pPr marL="0" indent="0">
              <a:buNone/>
            </a:pPr>
            <a:r>
              <a:rPr lang="en-GB" dirty="0" smtClean="0">
                <a:latin typeface="Comic Sans MS" panose="030F0702030302020204" pitchFamily="66" charset="0"/>
              </a:rPr>
              <a:t>Look at the front cover (Lots of children won’t do this).  </a:t>
            </a:r>
          </a:p>
          <a:p>
            <a:pPr marL="0" indent="0">
              <a:buNone/>
            </a:pPr>
            <a:r>
              <a:rPr lang="en-GB" dirty="0" smtClean="0">
                <a:latin typeface="Comic Sans MS" panose="030F0702030302020204" pitchFamily="66" charset="0"/>
              </a:rPr>
              <a:t>Discuss the title and what you think the text is going to be about with your child (Don’t be afraid to have an opinion and share it).  </a:t>
            </a:r>
          </a:p>
          <a:p>
            <a:pPr marL="0" indent="0">
              <a:buNone/>
            </a:pPr>
            <a:r>
              <a:rPr lang="en-GB" dirty="0" smtClean="0">
                <a:latin typeface="Comic Sans MS" panose="030F0702030302020204" pitchFamily="66" charset="0"/>
              </a:rPr>
              <a:t>Is it fiction/non-fiction? Ask them how they know, if they don’t then explain it to them.  Open the text to begin reading – if it has a contents page, let your child choose what they would like to read. </a:t>
            </a:r>
            <a:endParaRPr lang="en-GB" dirty="0">
              <a:latin typeface="Comic Sans MS" panose="030F0702030302020204" pitchFamily="66" charset="0"/>
            </a:endParaRPr>
          </a:p>
        </p:txBody>
      </p:sp>
      <p:sp>
        <p:nvSpPr>
          <p:cNvPr id="4" name="Content Placeholder 2"/>
          <p:cNvSpPr txBox="1">
            <a:spLocks/>
          </p:cNvSpPr>
          <p:nvPr/>
        </p:nvSpPr>
        <p:spPr>
          <a:xfrm>
            <a:off x="489713" y="332656"/>
            <a:ext cx="8229600" cy="78370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sz="3600" u="sng" dirty="0" smtClean="0">
                <a:latin typeface="Comic Sans MS" panose="030F0702030302020204" pitchFamily="66" charset="0"/>
              </a:rPr>
              <a:t>Reading with your child…</a:t>
            </a:r>
            <a:endParaRPr lang="en-GB" sz="3600" u="sng" dirty="0">
              <a:latin typeface="Comic Sans MS" panose="030F0702030302020204" pitchFamily="66" charset="0"/>
            </a:endParaRPr>
          </a:p>
        </p:txBody>
      </p:sp>
    </p:spTree>
    <p:extLst>
      <p:ext uri="{BB962C8B-B14F-4D97-AF65-F5344CB8AC3E}">
        <p14:creationId xmlns:p14="http://schemas.microsoft.com/office/powerpoint/2010/main" val="14193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fontScale="90000"/>
          </a:bodyPr>
          <a:lstStyle/>
          <a:p>
            <a:r>
              <a:rPr lang="en-GB" u="sng" dirty="0" smtClean="0">
                <a:latin typeface="Comic Sans MS" panose="030F0702030302020204" pitchFamily="66" charset="0"/>
              </a:rPr>
              <a:t>How do I read effectively with my child?</a:t>
            </a:r>
            <a:endParaRPr lang="en-GB" u="sng" dirty="0">
              <a:latin typeface="Comic Sans MS" panose="030F0702030302020204" pitchFamily="66" charset="0"/>
            </a:endParaRPr>
          </a:p>
        </p:txBody>
      </p:sp>
      <p:sp>
        <p:nvSpPr>
          <p:cNvPr id="3" name="Content Placeholder 2"/>
          <p:cNvSpPr>
            <a:spLocks noGrp="1"/>
          </p:cNvSpPr>
          <p:nvPr>
            <p:ph idx="1"/>
          </p:nvPr>
        </p:nvSpPr>
        <p:spPr>
          <a:xfrm>
            <a:off x="467544" y="1772816"/>
            <a:ext cx="8229600" cy="4525963"/>
          </a:xfrm>
        </p:spPr>
        <p:txBody>
          <a:bodyPr>
            <a:normAutofit fontScale="85000" lnSpcReduction="20000"/>
          </a:bodyPr>
          <a:lstStyle/>
          <a:p>
            <a:pPr marL="0" indent="0">
              <a:buNone/>
            </a:pPr>
            <a:r>
              <a:rPr lang="en-GB" dirty="0">
                <a:latin typeface="Comic Sans MS" panose="030F0702030302020204" pitchFamily="66" charset="0"/>
              </a:rPr>
              <a:t>Once there was a boy named Jack.  He lived in the forest with his mother and their pet Panda, Archibald.  They were happy, but they were very poor.  One day, Mum said, “Dearest Jack, we are very poor.   You’ll have to sell Archibald at the market.  Buy food and seeds.  This is all we have, so don’t buy any nonsense!”  Jack loved his panda, but he was nearly starved.</a:t>
            </a:r>
          </a:p>
          <a:p>
            <a:pPr marL="0" indent="0">
              <a:buNone/>
            </a:pPr>
            <a:r>
              <a:rPr lang="en-GB" dirty="0">
                <a:latin typeface="Comic Sans MS" panose="030F0702030302020204" pitchFamily="66" charset="0"/>
              </a:rPr>
              <a:t>So he hiked with Archibald through the forest to the market.  Suddenly, </a:t>
            </a:r>
            <a:r>
              <a:rPr lang="en-GB" dirty="0" smtClean="0">
                <a:latin typeface="Comic Sans MS" panose="030F0702030302020204" pitchFamily="66" charset="0"/>
              </a:rPr>
              <a:t>an </a:t>
            </a:r>
            <a:r>
              <a:rPr lang="en-GB" dirty="0">
                <a:latin typeface="Comic Sans MS" panose="030F0702030302020204" pitchFamily="66" charset="0"/>
              </a:rPr>
              <a:t>elderly man in a </a:t>
            </a:r>
            <a:r>
              <a:rPr lang="en-GB" dirty="0" smtClean="0">
                <a:latin typeface="Comic Sans MS" panose="030F0702030302020204" pitchFamily="66" charset="0"/>
              </a:rPr>
              <a:t>silver </a:t>
            </a:r>
            <a:r>
              <a:rPr lang="en-GB" dirty="0">
                <a:latin typeface="Comic Sans MS" panose="030F0702030302020204" pitchFamily="66" charset="0"/>
              </a:rPr>
              <a:t>tweed suit jumped onto the path.  His face was a wrinkly old potato, but his eyes were sharp and bright as knife points…</a:t>
            </a:r>
          </a:p>
          <a:p>
            <a:pPr marL="0" indent="0">
              <a:buNone/>
            </a:pPr>
            <a:endParaRPr lang="en-GB" dirty="0">
              <a:latin typeface="Comic Sans MS" panose="030F0702030302020204" pitchFamily="66" charset="0"/>
            </a:endParaRPr>
          </a:p>
        </p:txBody>
      </p:sp>
    </p:spTree>
    <p:extLst>
      <p:ext uri="{BB962C8B-B14F-4D97-AF65-F5344CB8AC3E}">
        <p14:creationId xmlns:p14="http://schemas.microsoft.com/office/powerpoint/2010/main" val="3984736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702" y="-243408"/>
            <a:ext cx="8229600" cy="1143000"/>
          </a:xfrm>
        </p:spPr>
        <p:txBody>
          <a:bodyPr>
            <a:normAutofit/>
          </a:bodyPr>
          <a:lstStyle/>
          <a:p>
            <a:r>
              <a:rPr lang="en-GB" u="sng" dirty="0" smtClean="0">
                <a:latin typeface="Comic Sans MS" panose="030F0702030302020204" pitchFamily="66" charset="0"/>
              </a:rPr>
              <a:t>Check vocabulary…</a:t>
            </a:r>
            <a:endParaRPr lang="en-GB" u="sng" dirty="0">
              <a:latin typeface="Comic Sans MS" panose="030F0702030302020204" pitchFamily="66" charset="0"/>
            </a:endParaRPr>
          </a:p>
        </p:txBody>
      </p:sp>
      <p:sp>
        <p:nvSpPr>
          <p:cNvPr id="3" name="Content Placeholder 2"/>
          <p:cNvSpPr>
            <a:spLocks noGrp="1"/>
          </p:cNvSpPr>
          <p:nvPr>
            <p:ph idx="1"/>
          </p:nvPr>
        </p:nvSpPr>
        <p:spPr>
          <a:xfrm>
            <a:off x="529702" y="836712"/>
            <a:ext cx="8229600" cy="4525963"/>
          </a:xfrm>
        </p:spPr>
        <p:txBody>
          <a:bodyPr>
            <a:noAutofit/>
          </a:bodyPr>
          <a:lstStyle/>
          <a:p>
            <a:pPr marL="0" indent="0">
              <a:buNone/>
            </a:pPr>
            <a:r>
              <a:rPr lang="en-GB" sz="2400" dirty="0">
                <a:latin typeface="Comic Sans MS" panose="030F0702030302020204" pitchFamily="66" charset="0"/>
              </a:rPr>
              <a:t>Once there was a boy named Jack.  He lived in the </a:t>
            </a:r>
            <a:r>
              <a:rPr lang="en-GB" sz="2400" b="1" dirty="0">
                <a:solidFill>
                  <a:srgbClr val="FF0000"/>
                </a:solidFill>
                <a:latin typeface="Comic Sans MS" panose="030F0702030302020204" pitchFamily="66" charset="0"/>
              </a:rPr>
              <a:t>forest </a:t>
            </a:r>
            <a:r>
              <a:rPr lang="en-GB" sz="2400" dirty="0">
                <a:latin typeface="Comic Sans MS" panose="030F0702030302020204" pitchFamily="66" charset="0"/>
              </a:rPr>
              <a:t>with his mother and their pet Panda, </a:t>
            </a:r>
            <a:r>
              <a:rPr lang="en-GB" sz="2400" b="1" dirty="0">
                <a:solidFill>
                  <a:srgbClr val="FF0000"/>
                </a:solidFill>
                <a:latin typeface="Comic Sans MS" panose="030F0702030302020204" pitchFamily="66" charset="0"/>
              </a:rPr>
              <a:t>Archibald</a:t>
            </a:r>
            <a:r>
              <a:rPr lang="en-GB" sz="2400" dirty="0">
                <a:latin typeface="Comic Sans MS" panose="030F0702030302020204" pitchFamily="66" charset="0"/>
              </a:rPr>
              <a:t>.  They were happy, but they were very </a:t>
            </a:r>
            <a:r>
              <a:rPr lang="en-GB" sz="2400" b="1" dirty="0">
                <a:solidFill>
                  <a:srgbClr val="FF0000"/>
                </a:solidFill>
                <a:latin typeface="Comic Sans MS" panose="030F0702030302020204" pitchFamily="66" charset="0"/>
              </a:rPr>
              <a:t>poor</a:t>
            </a:r>
            <a:r>
              <a:rPr lang="en-GB" sz="2400" dirty="0">
                <a:latin typeface="Comic Sans MS" panose="030F0702030302020204" pitchFamily="66" charset="0"/>
              </a:rPr>
              <a:t>.  One day, Mum said, “Dearest Jack, we are very poor.   You’ll have to sell Archibald at the </a:t>
            </a:r>
            <a:r>
              <a:rPr lang="en-GB" sz="2400" b="1" dirty="0">
                <a:solidFill>
                  <a:srgbClr val="FF0000"/>
                </a:solidFill>
                <a:latin typeface="Comic Sans MS" panose="030F0702030302020204" pitchFamily="66" charset="0"/>
              </a:rPr>
              <a:t>market</a:t>
            </a:r>
            <a:r>
              <a:rPr lang="en-GB" sz="2400" dirty="0">
                <a:latin typeface="Comic Sans MS" panose="030F0702030302020204" pitchFamily="66" charset="0"/>
              </a:rPr>
              <a:t>.  Buy food and seeds.  This is all we have, so don’t buy any </a:t>
            </a:r>
            <a:r>
              <a:rPr lang="en-GB" sz="2400" b="1" dirty="0">
                <a:solidFill>
                  <a:srgbClr val="FF0000"/>
                </a:solidFill>
                <a:latin typeface="Comic Sans MS" panose="030F0702030302020204" pitchFamily="66" charset="0"/>
              </a:rPr>
              <a:t>nonsense</a:t>
            </a:r>
            <a:r>
              <a:rPr lang="en-GB" sz="2400" dirty="0">
                <a:latin typeface="Comic Sans MS" panose="030F0702030302020204" pitchFamily="66" charset="0"/>
              </a:rPr>
              <a:t>!”  Jack </a:t>
            </a:r>
            <a:r>
              <a:rPr lang="en-GB" sz="2400" dirty="0" smtClean="0">
                <a:latin typeface="Comic Sans MS" panose="030F0702030302020204" pitchFamily="66" charset="0"/>
              </a:rPr>
              <a:t>loved his </a:t>
            </a:r>
            <a:r>
              <a:rPr lang="en-GB" sz="2400" dirty="0">
                <a:latin typeface="Comic Sans MS" panose="030F0702030302020204" pitchFamily="66" charset="0"/>
              </a:rPr>
              <a:t>panda, but he was nearly </a:t>
            </a:r>
            <a:r>
              <a:rPr lang="en-GB" sz="2400" b="1" dirty="0">
                <a:solidFill>
                  <a:srgbClr val="FF0000"/>
                </a:solidFill>
                <a:latin typeface="Comic Sans MS" panose="030F0702030302020204" pitchFamily="66" charset="0"/>
              </a:rPr>
              <a:t>starved</a:t>
            </a:r>
            <a:r>
              <a:rPr lang="en-GB" sz="2400" dirty="0">
                <a:latin typeface="Comic Sans MS" panose="030F0702030302020204" pitchFamily="66" charset="0"/>
              </a:rPr>
              <a:t>.</a:t>
            </a:r>
          </a:p>
          <a:p>
            <a:pPr marL="0" indent="0">
              <a:buNone/>
            </a:pPr>
            <a:r>
              <a:rPr lang="en-GB" sz="2400" dirty="0">
                <a:latin typeface="Comic Sans MS" panose="030F0702030302020204" pitchFamily="66" charset="0"/>
              </a:rPr>
              <a:t>So he </a:t>
            </a:r>
            <a:r>
              <a:rPr lang="en-GB" sz="2400" b="1" dirty="0">
                <a:solidFill>
                  <a:srgbClr val="FF0000"/>
                </a:solidFill>
                <a:latin typeface="Comic Sans MS" panose="030F0702030302020204" pitchFamily="66" charset="0"/>
              </a:rPr>
              <a:t>hiked </a:t>
            </a:r>
            <a:r>
              <a:rPr lang="en-GB" sz="2400" dirty="0">
                <a:latin typeface="Comic Sans MS" panose="030F0702030302020204" pitchFamily="66" charset="0"/>
              </a:rPr>
              <a:t>with Archibald through the forest to the </a:t>
            </a:r>
            <a:r>
              <a:rPr lang="en-GB" sz="2400" b="1" dirty="0">
                <a:solidFill>
                  <a:srgbClr val="FF0000"/>
                </a:solidFill>
                <a:latin typeface="Comic Sans MS" panose="030F0702030302020204" pitchFamily="66" charset="0"/>
              </a:rPr>
              <a:t>market</a:t>
            </a:r>
            <a:r>
              <a:rPr lang="en-GB" sz="2400" dirty="0">
                <a:latin typeface="Comic Sans MS" panose="030F0702030302020204" pitchFamily="66" charset="0"/>
              </a:rPr>
              <a:t>.  Suddenly, </a:t>
            </a:r>
            <a:r>
              <a:rPr lang="en-GB" sz="2400" dirty="0" smtClean="0">
                <a:latin typeface="Comic Sans MS" panose="030F0702030302020204" pitchFamily="66" charset="0"/>
              </a:rPr>
              <a:t>an </a:t>
            </a:r>
            <a:r>
              <a:rPr lang="en-GB" sz="2400" b="1" dirty="0" smtClean="0">
                <a:solidFill>
                  <a:srgbClr val="FF0000"/>
                </a:solidFill>
                <a:latin typeface="Comic Sans MS" panose="030F0702030302020204" pitchFamily="66" charset="0"/>
              </a:rPr>
              <a:t>elderly</a:t>
            </a:r>
            <a:r>
              <a:rPr lang="en-GB" sz="2400" dirty="0" smtClean="0">
                <a:latin typeface="Comic Sans MS" panose="030F0702030302020204" pitchFamily="66" charset="0"/>
              </a:rPr>
              <a:t> man </a:t>
            </a:r>
            <a:r>
              <a:rPr lang="en-GB" sz="2400" dirty="0">
                <a:latin typeface="Comic Sans MS" panose="030F0702030302020204" pitchFamily="66" charset="0"/>
              </a:rPr>
              <a:t>in a </a:t>
            </a:r>
            <a:r>
              <a:rPr lang="en-GB" sz="2400" dirty="0" smtClean="0">
                <a:latin typeface="Comic Sans MS" panose="030F0702030302020204" pitchFamily="66" charset="0"/>
              </a:rPr>
              <a:t>silver </a:t>
            </a:r>
            <a:r>
              <a:rPr lang="en-GB" sz="2400" b="1" dirty="0">
                <a:solidFill>
                  <a:srgbClr val="FF0000"/>
                </a:solidFill>
                <a:latin typeface="Comic Sans MS" panose="030F0702030302020204" pitchFamily="66" charset="0"/>
              </a:rPr>
              <a:t>tweed</a:t>
            </a:r>
            <a:r>
              <a:rPr lang="en-GB" sz="2400" dirty="0">
                <a:latin typeface="Comic Sans MS" panose="030F0702030302020204" pitchFamily="66" charset="0"/>
              </a:rPr>
              <a:t> suit jumped onto the path.  </a:t>
            </a:r>
            <a:r>
              <a:rPr lang="en-GB" sz="2400" b="1" dirty="0">
                <a:solidFill>
                  <a:srgbClr val="FF0000"/>
                </a:solidFill>
                <a:latin typeface="Comic Sans MS" panose="030F0702030302020204" pitchFamily="66" charset="0"/>
              </a:rPr>
              <a:t>His face was a wrinkly old potato</a:t>
            </a:r>
            <a:r>
              <a:rPr lang="en-GB" sz="2400" dirty="0">
                <a:latin typeface="Comic Sans MS" panose="030F0702030302020204" pitchFamily="66" charset="0"/>
              </a:rPr>
              <a:t>, </a:t>
            </a:r>
            <a:r>
              <a:rPr lang="en-GB" sz="2400" b="1" dirty="0">
                <a:solidFill>
                  <a:srgbClr val="FF0000"/>
                </a:solidFill>
                <a:latin typeface="Comic Sans MS" panose="030F0702030302020204" pitchFamily="66" charset="0"/>
              </a:rPr>
              <a:t>but his eyes were sharp and bright as knife points</a:t>
            </a:r>
            <a:r>
              <a:rPr lang="en-GB" sz="2400" b="1" dirty="0" smtClean="0">
                <a:solidFill>
                  <a:srgbClr val="FF0000"/>
                </a:solidFill>
                <a:latin typeface="Comic Sans MS" panose="030F0702030302020204" pitchFamily="66" charset="0"/>
              </a:rPr>
              <a:t>…</a:t>
            </a:r>
            <a:endParaRPr lang="en-GB" sz="2400" b="1" dirty="0">
              <a:solidFill>
                <a:srgbClr val="FF0000"/>
              </a:solidFill>
              <a:latin typeface="Comic Sans MS" panose="030F0702030302020204" pitchFamily="66" charset="0"/>
            </a:endParaRPr>
          </a:p>
        </p:txBody>
      </p:sp>
      <p:sp>
        <p:nvSpPr>
          <p:cNvPr id="4" name="TextBox 3"/>
          <p:cNvSpPr txBox="1"/>
          <p:nvPr/>
        </p:nvSpPr>
        <p:spPr>
          <a:xfrm>
            <a:off x="256923" y="5589240"/>
            <a:ext cx="8775159" cy="1015663"/>
          </a:xfrm>
          <a:prstGeom prst="rect">
            <a:avLst/>
          </a:prstGeom>
          <a:noFill/>
        </p:spPr>
        <p:txBody>
          <a:bodyPr wrap="none" rtlCol="0">
            <a:spAutoFit/>
          </a:bodyPr>
          <a:lstStyle/>
          <a:p>
            <a:r>
              <a:rPr lang="en-GB" sz="2000" b="1" i="1" dirty="0" smtClean="0">
                <a:latin typeface="Comic Sans MS" panose="030F0702030302020204" pitchFamily="66" charset="0"/>
              </a:rPr>
              <a:t>If your child says they understand all of the words they have read </a:t>
            </a:r>
          </a:p>
          <a:p>
            <a:r>
              <a:rPr lang="en-GB" sz="2000" b="1" i="1" dirty="0">
                <a:latin typeface="Comic Sans MS" panose="030F0702030302020204" pitchFamily="66" charset="0"/>
              </a:rPr>
              <a:t>t</a:t>
            </a:r>
            <a:r>
              <a:rPr lang="en-GB" sz="2000" b="1" i="1" dirty="0" smtClean="0">
                <a:latin typeface="Comic Sans MS" panose="030F0702030302020204" pitchFamily="66" charset="0"/>
              </a:rPr>
              <a:t>hen test them…what does ___________ mean? Can you use it in </a:t>
            </a:r>
          </a:p>
          <a:p>
            <a:r>
              <a:rPr lang="en-GB" sz="2000" b="1" i="1" dirty="0">
                <a:latin typeface="Comic Sans MS" panose="030F0702030302020204" pitchFamily="66" charset="0"/>
              </a:rPr>
              <a:t>a</a:t>
            </a:r>
            <a:r>
              <a:rPr lang="en-GB" sz="2000" b="1" i="1" dirty="0" smtClean="0">
                <a:latin typeface="Comic Sans MS" panose="030F0702030302020204" pitchFamily="66" charset="0"/>
              </a:rPr>
              <a:t>nother sentence?</a:t>
            </a:r>
            <a:endParaRPr lang="en-GB" sz="2000" b="1" i="1" dirty="0">
              <a:latin typeface="Comic Sans MS" panose="030F0702030302020204" pitchFamily="66" charset="0"/>
            </a:endParaRPr>
          </a:p>
        </p:txBody>
      </p:sp>
    </p:spTree>
    <p:extLst>
      <p:ext uri="{BB962C8B-B14F-4D97-AF65-F5344CB8AC3E}">
        <p14:creationId xmlns:p14="http://schemas.microsoft.com/office/powerpoint/2010/main" val="452460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r>
              <a:rPr lang="en-GB" dirty="0" smtClean="0">
                <a:latin typeface="Comic Sans MS" panose="030F0702030302020204" pitchFamily="66" charset="0"/>
              </a:rPr>
              <a:t>Next steps…</a:t>
            </a:r>
            <a:endParaRPr lang="en-GB" dirty="0">
              <a:latin typeface="Comic Sans MS" panose="030F0702030302020204" pitchFamily="66" charset="0"/>
            </a:endParaRPr>
          </a:p>
        </p:txBody>
      </p:sp>
      <p:sp>
        <p:nvSpPr>
          <p:cNvPr id="3" name="Content Placeholder 2"/>
          <p:cNvSpPr>
            <a:spLocks noGrp="1"/>
          </p:cNvSpPr>
          <p:nvPr>
            <p:ph idx="1"/>
          </p:nvPr>
        </p:nvSpPr>
        <p:spPr>
          <a:xfrm>
            <a:off x="179512" y="980728"/>
            <a:ext cx="8712968" cy="4392488"/>
          </a:xfrm>
        </p:spPr>
        <p:txBody>
          <a:bodyPr>
            <a:noAutofit/>
          </a:bodyPr>
          <a:lstStyle/>
          <a:p>
            <a:r>
              <a:rPr lang="en-GB" sz="2400" dirty="0" smtClean="0">
                <a:latin typeface="Comic Sans MS" panose="030F0702030302020204" pitchFamily="66" charset="0"/>
              </a:rPr>
              <a:t>Once vocabulary has been clarified ask your child to read the text again so they will understand it further with their new knowledge.  We understand information more if we read more fluently so reading something more than once is a positive thing to do when needed.  </a:t>
            </a:r>
          </a:p>
          <a:p>
            <a:r>
              <a:rPr lang="en-GB" sz="2400" dirty="0" smtClean="0">
                <a:latin typeface="Comic Sans MS" panose="030F0702030302020204" pitchFamily="66" charset="0"/>
              </a:rPr>
              <a:t>For some children you may read </a:t>
            </a:r>
            <a:r>
              <a:rPr lang="en-GB" sz="2400" b="1" dirty="0" smtClean="0">
                <a:latin typeface="Comic Sans MS" panose="030F0702030302020204" pitchFamily="66" charset="0"/>
              </a:rPr>
              <a:t>one or two sentences at a time rather than a chunk of writing </a:t>
            </a:r>
            <a:r>
              <a:rPr lang="en-GB" sz="2400" dirty="0" smtClean="0">
                <a:latin typeface="Comic Sans MS" panose="030F0702030302020204" pitchFamily="66" charset="0"/>
              </a:rPr>
              <a:t>and don’t worry if they are still needing to blend words, encourage them to ‘Fred in their head’ and give little targets such as ‘now you know this word says ___ I want to see if you can find this word on the next page in the book and read it without any help’.  </a:t>
            </a:r>
          </a:p>
          <a:p>
            <a:pPr marL="0" indent="0" algn="ctr">
              <a:buNone/>
            </a:pPr>
            <a:endParaRPr lang="en-GB" sz="2400" b="1" dirty="0" smtClean="0">
              <a:solidFill>
                <a:srgbClr val="00B0F0"/>
              </a:solidFill>
              <a:latin typeface="Comic Sans MS" panose="030F0702030302020204" pitchFamily="66" charset="0"/>
            </a:endParaRPr>
          </a:p>
          <a:p>
            <a:pPr marL="0" indent="0" algn="ctr">
              <a:buNone/>
            </a:pPr>
            <a:r>
              <a:rPr lang="en-GB" sz="2400" b="1" dirty="0" smtClean="0">
                <a:solidFill>
                  <a:srgbClr val="00B0F0"/>
                </a:solidFill>
                <a:latin typeface="Comic Sans MS" panose="030F0702030302020204" pitchFamily="66" charset="0"/>
              </a:rPr>
              <a:t>Don’t be afraid to read a page or some sentences to your child.   </a:t>
            </a:r>
            <a:endParaRPr lang="en-GB" sz="2400" b="1" dirty="0">
              <a:solidFill>
                <a:srgbClr val="00B0F0"/>
              </a:solidFill>
              <a:latin typeface="Comic Sans MS" panose="030F0702030302020204" pitchFamily="66" charset="0"/>
            </a:endParaRPr>
          </a:p>
        </p:txBody>
      </p:sp>
    </p:spTree>
    <p:extLst>
      <p:ext uri="{BB962C8B-B14F-4D97-AF65-F5344CB8AC3E}">
        <p14:creationId xmlns:p14="http://schemas.microsoft.com/office/powerpoint/2010/main" val="2910307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u="sng" dirty="0" smtClean="0">
                <a:latin typeface="Comic Sans MS" panose="030F0702030302020204" pitchFamily="66" charset="0"/>
              </a:rPr>
              <a:t>Reading Prompts </a:t>
            </a:r>
            <a:endParaRPr lang="en-GB" sz="4000" u="sng" dirty="0">
              <a:latin typeface="Comic Sans MS" panose="030F0702030302020204" pitchFamily="66" charset="0"/>
            </a:endParaRPr>
          </a:p>
        </p:txBody>
      </p:sp>
      <p:sp>
        <p:nvSpPr>
          <p:cNvPr id="3" name="Content Placeholder 2"/>
          <p:cNvSpPr>
            <a:spLocks noGrp="1"/>
          </p:cNvSpPr>
          <p:nvPr>
            <p:ph idx="1"/>
          </p:nvPr>
        </p:nvSpPr>
        <p:spPr>
          <a:xfrm>
            <a:off x="457200" y="1340768"/>
            <a:ext cx="8363272" cy="4785395"/>
          </a:xfrm>
        </p:spPr>
        <p:txBody>
          <a:bodyPr>
            <a:normAutofit fontScale="92500" lnSpcReduction="20000"/>
          </a:bodyPr>
          <a:lstStyle/>
          <a:p>
            <a:pPr marL="0" indent="0">
              <a:buNone/>
            </a:pPr>
            <a:r>
              <a:rPr lang="en-GB" sz="2800" dirty="0" smtClean="0">
                <a:latin typeface="Comic Sans MS" panose="030F0702030302020204" pitchFamily="66" charset="0"/>
              </a:rPr>
              <a:t>Please take a look at the KS1 reading prompts…</a:t>
            </a:r>
          </a:p>
          <a:p>
            <a:pPr marL="0" indent="0">
              <a:buNone/>
            </a:pPr>
            <a:endParaRPr lang="en-GB" sz="2800" dirty="0" smtClean="0">
              <a:latin typeface="Comic Sans MS" panose="030F0702030302020204" pitchFamily="66" charset="0"/>
            </a:endParaRPr>
          </a:p>
          <a:p>
            <a:pPr marL="0" indent="0">
              <a:buNone/>
            </a:pPr>
            <a:r>
              <a:rPr lang="en-GB" sz="2800" dirty="0" smtClean="0">
                <a:latin typeface="Comic Sans MS" panose="030F0702030302020204" pitchFamily="66" charset="0"/>
              </a:rPr>
              <a:t>Depending on how developed your child’s reading skills are will inform you on the prompts to use when reading with your child.  </a:t>
            </a:r>
          </a:p>
          <a:p>
            <a:pPr marL="0" indent="0">
              <a:buNone/>
            </a:pPr>
            <a:r>
              <a:rPr lang="en-GB" sz="2800" dirty="0" smtClean="0">
                <a:latin typeface="Comic Sans MS" panose="030F0702030302020204" pitchFamily="66" charset="0"/>
              </a:rPr>
              <a:t>For example: if your child is a fluent reader - question them about what they have read or promote expression.  If your child is still sounding out lots of words –practice fluency.  You may have a longer term focus (e.g. fluency) but you can still focus on other skills such as vocabulary and questioning. Speak to your child’s teacher if you would like further advice and support.</a:t>
            </a:r>
            <a:endParaRPr lang="en-GB" sz="2800" dirty="0">
              <a:latin typeface="Comic Sans MS" panose="030F0702030302020204" pitchFamily="66" charset="0"/>
            </a:endParaRPr>
          </a:p>
        </p:txBody>
      </p:sp>
    </p:spTree>
    <p:extLst>
      <p:ext uri="{BB962C8B-B14F-4D97-AF65-F5344CB8AC3E}">
        <p14:creationId xmlns:p14="http://schemas.microsoft.com/office/powerpoint/2010/main" val="3824468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normAutofit/>
          </a:bodyPr>
          <a:lstStyle/>
          <a:p>
            <a:r>
              <a:rPr lang="en-GB" u="sng" dirty="0" smtClean="0">
                <a:latin typeface="Comic Sans MS" panose="030F0702030302020204" pitchFamily="66" charset="0"/>
              </a:rPr>
              <a:t>Next steps…</a:t>
            </a:r>
            <a:endParaRPr lang="en-GB" u="sng" dirty="0">
              <a:latin typeface="Comic Sans MS" panose="030F0702030302020204" pitchFamily="66" charset="0"/>
            </a:endParaRPr>
          </a:p>
        </p:txBody>
      </p:sp>
      <p:sp>
        <p:nvSpPr>
          <p:cNvPr id="3" name="Content Placeholder 2"/>
          <p:cNvSpPr>
            <a:spLocks noGrp="1"/>
          </p:cNvSpPr>
          <p:nvPr>
            <p:ph idx="1"/>
          </p:nvPr>
        </p:nvSpPr>
        <p:spPr>
          <a:xfrm>
            <a:off x="323528" y="836712"/>
            <a:ext cx="8568952" cy="5760640"/>
          </a:xfrm>
        </p:spPr>
        <p:txBody>
          <a:bodyPr>
            <a:noAutofit/>
          </a:bodyPr>
          <a:lstStyle/>
          <a:p>
            <a:pPr marL="0" indent="0">
              <a:buNone/>
            </a:pPr>
            <a:r>
              <a:rPr lang="en-GB" sz="2400" dirty="0" smtClean="0">
                <a:latin typeface="Comic Sans MS" panose="030F0702030302020204" pitchFamily="66" charset="0"/>
              </a:rPr>
              <a:t>When reading with your child, choose a focus from your prompts.  This could be reading a text again then checking they’ve remembered the meaning of new vocabulary, it could be questioning them on what they have just read, it could be getting them to predict what may happen next…</a:t>
            </a:r>
          </a:p>
          <a:p>
            <a:pPr marL="0" indent="0">
              <a:buNone/>
            </a:pPr>
            <a:r>
              <a:rPr lang="en-GB" sz="2000" b="1" i="1" dirty="0" smtClean="0">
                <a:solidFill>
                  <a:srgbClr val="00B050"/>
                </a:solidFill>
                <a:latin typeface="Comic Sans MS" panose="030F0702030302020204" pitchFamily="66" charset="0"/>
              </a:rPr>
              <a:t>Here are some examples about the text we have just read…</a:t>
            </a:r>
          </a:p>
          <a:p>
            <a:pPr marL="0" indent="0">
              <a:buNone/>
            </a:pPr>
            <a:r>
              <a:rPr lang="en-GB" sz="2400" dirty="0" smtClean="0">
                <a:solidFill>
                  <a:srgbClr val="00B050"/>
                </a:solidFill>
                <a:latin typeface="Comic Sans MS" panose="030F0702030302020204" pitchFamily="66" charset="0"/>
              </a:rPr>
              <a:t>Do you think Jack will sell his Panda to the man? Why? What does this story remind you of?</a:t>
            </a:r>
          </a:p>
          <a:p>
            <a:pPr marL="0" indent="0">
              <a:buNone/>
            </a:pPr>
            <a:r>
              <a:rPr lang="en-GB" sz="2400" dirty="0" smtClean="0">
                <a:solidFill>
                  <a:srgbClr val="00B050"/>
                </a:solidFill>
                <a:latin typeface="Comic Sans MS" panose="030F0702030302020204" pitchFamily="66" charset="0"/>
              </a:rPr>
              <a:t>What does _______mean?</a:t>
            </a:r>
          </a:p>
          <a:p>
            <a:pPr marL="0" indent="0">
              <a:buNone/>
            </a:pPr>
            <a:r>
              <a:rPr lang="en-GB" sz="2400" dirty="0" smtClean="0">
                <a:solidFill>
                  <a:srgbClr val="00B050"/>
                </a:solidFill>
                <a:latin typeface="Comic Sans MS" panose="030F0702030302020204" pitchFamily="66" charset="0"/>
              </a:rPr>
              <a:t>How do you think Jack felt when he had to sell his panda, why? How would you feel if you had to sell your pet? </a:t>
            </a:r>
          </a:p>
          <a:p>
            <a:pPr marL="0" indent="0">
              <a:buNone/>
            </a:pPr>
            <a:r>
              <a:rPr lang="en-GB" sz="2400" dirty="0" smtClean="0">
                <a:solidFill>
                  <a:srgbClr val="00B050"/>
                </a:solidFill>
                <a:latin typeface="Comic Sans MS" panose="030F0702030302020204" pitchFamily="66" charset="0"/>
              </a:rPr>
              <a:t>Can you point to 3 adjectives on this page…</a:t>
            </a:r>
          </a:p>
          <a:p>
            <a:pPr marL="0" indent="0">
              <a:buNone/>
            </a:pPr>
            <a:r>
              <a:rPr lang="en-GB" sz="2400" dirty="0" smtClean="0">
                <a:solidFill>
                  <a:srgbClr val="00B050"/>
                </a:solidFill>
                <a:latin typeface="Comic Sans MS" panose="030F0702030302020204" pitchFamily="66" charset="0"/>
              </a:rPr>
              <a:t>Can you re-read the parts where characters are speaking with expression?</a:t>
            </a:r>
          </a:p>
        </p:txBody>
      </p:sp>
    </p:spTree>
    <p:extLst>
      <p:ext uri="{BB962C8B-B14F-4D97-AF65-F5344CB8AC3E}">
        <p14:creationId xmlns:p14="http://schemas.microsoft.com/office/powerpoint/2010/main" val="704790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0074"/>
            <a:ext cx="8229600" cy="1143000"/>
          </a:xfrm>
        </p:spPr>
        <p:txBody>
          <a:bodyPr>
            <a:normAutofit/>
          </a:bodyPr>
          <a:lstStyle/>
          <a:p>
            <a:r>
              <a:rPr lang="en-GB" sz="4000" u="sng" dirty="0" smtClean="0">
                <a:latin typeface="Comic Sans MS" panose="030F0702030302020204" pitchFamily="66" charset="0"/>
              </a:rPr>
              <a:t>Home Reading Books</a:t>
            </a:r>
            <a:endParaRPr lang="en-GB" sz="4000" u="sng" dirty="0">
              <a:latin typeface="Comic Sans MS" panose="030F0702030302020204" pitchFamily="66" charset="0"/>
            </a:endParaRPr>
          </a:p>
        </p:txBody>
      </p:sp>
      <p:sp>
        <p:nvSpPr>
          <p:cNvPr id="3" name="Content Placeholder 2"/>
          <p:cNvSpPr>
            <a:spLocks noGrp="1"/>
          </p:cNvSpPr>
          <p:nvPr>
            <p:ph idx="1"/>
          </p:nvPr>
        </p:nvSpPr>
        <p:spPr>
          <a:xfrm>
            <a:off x="467544" y="1124744"/>
            <a:ext cx="8229600" cy="5112568"/>
          </a:xfrm>
        </p:spPr>
        <p:txBody>
          <a:bodyPr>
            <a:normAutofit/>
          </a:bodyPr>
          <a:lstStyle/>
          <a:p>
            <a:pPr marL="0" indent="0">
              <a:buNone/>
            </a:pPr>
            <a:r>
              <a:rPr lang="en-GB" sz="2800" dirty="0" smtClean="0">
                <a:latin typeface="Comic Sans MS" panose="030F0702030302020204" pitchFamily="66" charset="0"/>
              </a:rPr>
              <a:t>Read regularly with your child at home.  Your child can take their reading book home as many times as you would like through the week. </a:t>
            </a:r>
          </a:p>
          <a:p>
            <a:pPr marL="0" indent="0">
              <a:buNone/>
            </a:pPr>
            <a:endParaRPr lang="en-GB" sz="2800" dirty="0">
              <a:latin typeface="Comic Sans MS" panose="030F0702030302020204" pitchFamily="66" charset="0"/>
            </a:endParaRPr>
          </a:p>
          <a:p>
            <a:pPr marL="0" indent="0">
              <a:buNone/>
            </a:pPr>
            <a:r>
              <a:rPr lang="en-GB" sz="2800" dirty="0" smtClean="0">
                <a:latin typeface="Comic Sans MS" panose="030F0702030302020204" pitchFamily="66" charset="0"/>
              </a:rPr>
              <a:t>Please write a comment in the reading record and sign it.  You have reading prompts stuck in the reading record so use them as a reference for your comment as this will inform the teacher about what your child has focussed on in their reading with you. </a:t>
            </a:r>
          </a:p>
          <a:p>
            <a:pPr marL="0" indent="0">
              <a:buNone/>
            </a:pPr>
            <a:r>
              <a:rPr lang="en-GB" sz="2800" dirty="0" smtClean="0">
                <a:latin typeface="Comic Sans MS" panose="030F0702030302020204" pitchFamily="66" charset="0"/>
              </a:rPr>
              <a:t>  </a:t>
            </a:r>
            <a:endParaRPr lang="en-GB" sz="2800" dirty="0">
              <a:latin typeface="Comic Sans MS" panose="030F0702030302020204" pitchFamily="66" charset="0"/>
            </a:endParaRPr>
          </a:p>
        </p:txBody>
      </p:sp>
    </p:spTree>
    <p:extLst>
      <p:ext uri="{BB962C8B-B14F-4D97-AF65-F5344CB8AC3E}">
        <p14:creationId xmlns:p14="http://schemas.microsoft.com/office/powerpoint/2010/main" val="2220490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955</Words>
  <Application>Microsoft Office PowerPoint</Application>
  <PresentationFormat>On-screen Show (4:3)</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Reading with your child</vt:lpstr>
      <vt:lpstr>Why is reading so important?</vt:lpstr>
      <vt:lpstr>PowerPoint Presentation</vt:lpstr>
      <vt:lpstr>How do I read effectively with my child?</vt:lpstr>
      <vt:lpstr>Check vocabulary…</vt:lpstr>
      <vt:lpstr>Next steps…</vt:lpstr>
      <vt:lpstr>Reading Prompts </vt:lpstr>
      <vt:lpstr>Next steps…</vt:lpstr>
      <vt:lpstr>Home Reading Books</vt:lpstr>
      <vt:lpstr>Any questions?</vt:lpstr>
    </vt:vector>
  </TitlesOfParts>
  <Company>NTCLC Support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with your child</dc:title>
  <dc:creator>J TAPPENDEN</dc:creator>
  <cp:lastModifiedBy>John Mckay</cp:lastModifiedBy>
  <cp:revision>15</cp:revision>
  <dcterms:created xsi:type="dcterms:W3CDTF">2019-03-14T14:30:02Z</dcterms:created>
  <dcterms:modified xsi:type="dcterms:W3CDTF">2020-07-02T10:28:46Z</dcterms:modified>
</cp:coreProperties>
</file>