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4" d="100"/>
          <a:sy n="74"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C7E024-CE46-44B2-A32E-04FEBC097209}"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26A9F-7388-4FB3-9B04-AB2EBDB9F0FE}" type="slidenum">
              <a:rPr lang="en-GB" smtClean="0"/>
              <a:t>‹#›</a:t>
            </a:fld>
            <a:endParaRPr lang="en-GB"/>
          </a:p>
        </p:txBody>
      </p:sp>
    </p:spTree>
    <p:extLst>
      <p:ext uri="{BB962C8B-B14F-4D97-AF65-F5344CB8AC3E}">
        <p14:creationId xmlns:p14="http://schemas.microsoft.com/office/powerpoint/2010/main" val="23525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C7E024-CE46-44B2-A32E-04FEBC097209}"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26A9F-7388-4FB3-9B04-AB2EBDB9F0FE}" type="slidenum">
              <a:rPr lang="en-GB" smtClean="0"/>
              <a:t>‹#›</a:t>
            </a:fld>
            <a:endParaRPr lang="en-GB"/>
          </a:p>
        </p:txBody>
      </p:sp>
    </p:spTree>
    <p:extLst>
      <p:ext uri="{BB962C8B-B14F-4D97-AF65-F5344CB8AC3E}">
        <p14:creationId xmlns:p14="http://schemas.microsoft.com/office/powerpoint/2010/main" val="82818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C7E024-CE46-44B2-A32E-04FEBC097209}"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26A9F-7388-4FB3-9B04-AB2EBDB9F0FE}" type="slidenum">
              <a:rPr lang="en-GB" smtClean="0"/>
              <a:t>‹#›</a:t>
            </a:fld>
            <a:endParaRPr lang="en-GB"/>
          </a:p>
        </p:txBody>
      </p:sp>
    </p:spTree>
    <p:extLst>
      <p:ext uri="{BB962C8B-B14F-4D97-AF65-F5344CB8AC3E}">
        <p14:creationId xmlns:p14="http://schemas.microsoft.com/office/powerpoint/2010/main" val="201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C7E024-CE46-44B2-A32E-04FEBC097209}"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26A9F-7388-4FB3-9B04-AB2EBDB9F0FE}" type="slidenum">
              <a:rPr lang="en-GB" smtClean="0"/>
              <a:t>‹#›</a:t>
            </a:fld>
            <a:endParaRPr lang="en-GB"/>
          </a:p>
        </p:txBody>
      </p:sp>
    </p:spTree>
    <p:extLst>
      <p:ext uri="{BB962C8B-B14F-4D97-AF65-F5344CB8AC3E}">
        <p14:creationId xmlns:p14="http://schemas.microsoft.com/office/powerpoint/2010/main" val="23889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7E024-CE46-44B2-A32E-04FEBC097209}"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26A9F-7388-4FB3-9B04-AB2EBDB9F0FE}" type="slidenum">
              <a:rPr lang="en-GB" smtClean="0"/>
              <a:t>‹#›</a:t>
            </a:fld>
            <a:endParaRPr lang="en-GB"/>
          </a:p>
        </p:txBody>
      </p:sp>
    </p:spTree>
    <p:extLst>
      <p:ext uri="{BB962C8B-B14F-4D97-AF65-F5344CB8AC3E}">
        <p14:creationId xmlns:p14="http://schemas.microsoft.com/office/powerpoint/2010/main" val="323284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C7E024-CE46-44B2-A32E-04FEBC097209}"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726A9F-7388-4FB3-9B04-AB2EBDB9F0FE}" type="slidenum">
              <a:rPr lang="en-GB" smtClean="0"/>
              <a:t>‹#›</a:t>
            </a:fld>
            <a:endParaRPr lang="en-GB"/>
          </a:p>
        </p:txBody>
      </p:sp>
    </p:spTree>
    <p:extLst>
      <p:ext uri="{BB962C8B-B14F-4D97-AF65-F5344CB8AC3E}">
        <p14:creationId xmlns:p14="http://schemas.microsoft.com/office/powerpoint/2010/main" val="242572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C7E024-CE46-44B2-A32E-04FEBC097209}" type="datetimeFigureOut">
              <a:rPr lang="en-GB" smtClean="0"/>
              <a:t>18/11/2021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726A9F-7388-4FB3-9B04-AB2EBDB9F0FE}" type="slidenum">
              <a:rPr lang="en-GB" smtClean="0"/>
              <a:t>‹#›</a:t>
            </a:fld>
            <a:endParaRPr lang="en-GB"/>
          </a:p>
        </p:txBody>
      </p:sp>
    </p:spTree>
    <p:extLst>
      <p:ext uri="{BB962C8B-B14F-4D97-AF65-F5344CB8AC3E}">
        <p14:creationId xmlns:p14="http://schemas.microsoft.com/office/powerpoint/2010/main" val="150071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C7E024-CE46-44B2-A32E-04FEBC097209}" type="datetimeFigureOut">
              <a:rPr lang="en-GB" smtClean="0"/>
              <a:t>18/11/2021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726A9F-7388-4FB3-9B04-AB2EBDB9F0FE}" type="slidenum">
              <a:rPr lang="en-GB" smtClean="0"/>
              <a:t>‹#›</a:t>
            </a:fld>
            <a:endParaRPr lang="en-GB"/>
          </a:p>
        </p:txBody>
      </p:sp>
    </p:spTree>
    <p:extLst>
      <p:ext uri="{BB962C8B-B14F-4D97-AF65-F5344CB8AC3E}">
        <p14:creationId xmlns:p14="http://schemas.microsoft.com/office/powerpoint/2010/main" val="328127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7E024-CE46-44B2-A32E-04FEBC097209}" type="datetimeFigureOut">
              <a:rPr lang="en-GB" smtClean="0"/>
              <a:t>18/11/2021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726A9F-7388-4FB3-9B04-AB2EBDB9F0FE}" type="slidenum">
              <a:rPr lang="en-GB" smtClean="0"/>
              <a:t>‹#›</a:t>
            </a:fld>
            <a:endParaRPr lang="en-GB"/>
          </a:p>
        </p:txBody>
      </p:sp>
    </p:spTree>
    <p:extLst>
      <p:ext uri="{BB962C8B-B14F-4D97-AF65-F5344CB8AC3E}">
        <p14:creationId xmlns:p14="http://schemas.microsoft.com/office/powerpoint/2010/main" val="419198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7E024-CE46-44B2-A32E-04FEBC097209}"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726A9F-7388-4FB3-9B04-AB2EBDB9F0FE}" type="slidenum">
              <a:rPr lang="en-GB" smtClean="0"/>
              <a:t>‹#›</a:t>
            </a:fld>
            <a:endParaRPr lang="en-GB"/>
          </a:p>
        </p:txBody>
      </p:sp>
    </p:spTree>
    <p:extLst>
      <p:ext uri="{BB962C8B-B14F-4D97-AF65-F5344CB8AC3E}">
        <p14:creationId xmlns:p14="http://schemas.microsoft.com/office/powerpoint/2010/main" val="39180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7E024-CE46-44B2-A32E-04FEBC097209}"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726A9F-7388-4FB3-9B04-AB2EBDB9F0FE}" type="slidenum">
              <a:rPr lang="en-GB" smtClean="0"/>
              <a:t>‹#›</a:t>
            </a:fld>
            <a:endParaRPr lang="en-GB"/>
          </a:p>
        </p:txBody>
      </p:sp>
    </p:spTree>
    <p:extLst>
      <p:ext uri="{BB962C8B-B14F-4D97-AF65-F5344CB8AC3E}">
        <p14:creationId xmlns:p14="http://schemas.microsoft.com/office/powerpoint/2010/main" val="177200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7E024-CE46-44B2-A32E-04FEBC097209}" type="datetimeFigureOut">
              <a:rPr lang="en-GB" smtClean="0"/>
              <a:t>18/11/2021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26A9F-7388-4FB3-9B04-AB2EBDB9F0FE}" type="slidenum">
              <a:rPr lang="en-GB" smtClean="0"/>
              <a:t>‹#›</a:t>
            </a:fld>
            <a:endParaRPr lang="en-GB"/>
          </a:p>
        </p:txBody>
      </p:sp>
    </p:spTree>
    <p:extLst>
      <p:ext uri="{BB962C8B-B14F-4D97-AF65-F5344CB8AC3E}">
        <p14:creationId xmlns:p14="http://schemas.microsoft.com/office/powerpoint/2010/main" val="3489631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7200" dirty="0" smtClean="0">
                <a:solidFill>
                  <a:srgbClr val="0070C0"/>
                </a:solidFill>
                <a:latin typeface="Comic Sans MS" panose="030F0702030302020204" pitchFamily="66" charset="0"/>
              </a:rPr>
              <a:t>Anti-Bullying week </a:t>
            </a:r>
            <a:r>
              <a:rPr lang="en-GB" sz="7200" dirty="0" smtClean="0">
                <a:latin typeface="Comic Sans MS" panose="030F0702030302020204" pitchFamily="66" charset="0"/>
              </a:rPr>
              <a:t/>
            </a:r>
            <a:br>
              <a:rPr lang="en-GB" sz="7200" dirty="0" smtClean="0">
                <a:latin typeface="Comic Sans MS" panose="030F0702030302020204" pitchFamily="66" charset="0"/>
              </a:rPr>
            </a:br>
            <a:r>
              <a:rPr lang="en-GB" dirty="0" smtClean="0">
                <a:solidFill>
                  <a:srgbClr val="FF33CC"/>
                </a:solidFill>
                <a:latin typeface="Comic Sans MS" panose="030F0702030302020204" pitchFamily="66" charset="0"/>
              </a:rPr>
              <a:t>15</a:t>
            </a:r>
            <a:r>
              <a:rPr lang="en-GB" baseline="30000" dirty="0" smtClean="0">
                <a:solidFill>
                  <a:srgbClr val="FF33CC"/>
                </a:solidFill>
                <a:latin typeface="Comic Sans MS" panose="030F0702030302020204" pitchFamily="66" charset="0"/>
              </a:rPr>
              <a:t>th</a:t>
            </a:r>
            <a:r>
              <a:rPr lang="en-GB" dirty="0" smtClean="0">
                <a:solidFill>
                  <a:srgbClr val="FF33CC"/>
                </a:solidFill>
                <a:latin typeface="Comic Sans MS" panose="030F0702030302020204" pitchFamily="66" charset="0"/>
              </a:rPr>
              <a:t>-19</a:t>
            </a:r>
            <a:r>
              <a:rPr lang="en-GB" baseline="30000" dirty="0" smtClean="0">
                <a:solidFill>
                  <a:srgbClr val="FF33CC"/>
                </a:solidFill>
                <a:latin typeface="Comic Sans MS" panose="030F0702030302020204" pitchFamily="66" charset="0"/>
              </a:rPr>
              <a:t>th</a:t>
            </a:r>
            <a:r>
              <a:rPr lang="en-GB" dirty="0" smtClean="0">
                <a:solidFill>
                  <a:srgbClr val="FF33CC"/>
                </a:solidFill>
                <a:latin typeface="Comic Sans MS" panose="030F0702030302020204" pitchFamily="66" charset="0"/>
              </a:rPr>
              <a:t> November 2021 </a:t>
            </a:r>
            <a:endParaRPr lang="en-GB" dirty="0">
              <a:solidFill>
                <a:srgbClr val="FF33CC"/>
              </a:solidFill>
              <a:latin typeface="Comic Sans MS" panose="030F0702030302020204" pitchFamily="66" charset="0"/>
            </a:endParaRPr>
          </a:p>
        </p:txBody>
      </p:sp>
      <p:sp>
        <p:nvSpPr>
          <p:cNvPr id="3" name="Subtitle 2"/>
          <p:cNvSpPr>
            <a:spLocks noGrp="1"/>
          </p:cNvSpPr>
          <p:nvPr>
            <p:ph type="subTitle" idx="1"/>
          </p:nvPr>
        </p:nvSpPr>
        <p:spPr/>
        <p:txBody>
          <a:bodyPr>
            <a:normAutofit/>
          </a:bodyPr>
          <a:lstStyle/>
          <a:p>
            <a:r>
              <a:rPr lang="en-GB" sz="6600" dirty="0" smtClean="0">
                <a:solidFill>
                  <a:srgbClr val="7030A0"/>
                </a:solidFill>
                <a:latin typeface="Comic Sans MS" panose="030F0702030302020204" pitchFamily="66" charset="0"/>
              </a:rPr>
              <a:t>“One Kind Word” </a:t>
            </a:r>
            <a:endParaRPr lang="en-GB" sz="66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27602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032" y="330044"/>
            <a:ext cx="10515600" cy="1325563"/>
          </a:xfrm>
        </p:spPr>
        <p:txBody>
          <a:bodyPr>
            <a:normAutofit/>
          </a:bodyPr>
          <a:lstStyle/>
          <a:p>
            <a:pPr algn="ctr"/>
            <a:r>
              <a:rPr lang="en-GB" sz="6600" dirty="0" smtClean="0">
                <a:latin typeface="Comic Sans MS" panose="030F0702030302020204" pitchFamily="66" charset="0"/>
              </a:rPr>
              <a:t>EYFS</a:t>
            </a:r>
            <a:endParaRPr lang="en-GB" sz="6600" dirty="0">
              <a:latin typeface="Comic Sans MS" panose="030F0702030302020204" pitchFamily="66"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6002"/>
          <a:stretch/>
        </p:blipFill>
        <p:spPr>
          <a:xfrm rot="5400000">
            <a:off x="685687" y="577471"/>
            <a:ext cx="3964771" cy="3540080"/>
          </a:xfrm>
          <a:prstGeom prst="rect">
            <a:avLst/>
          </a:prstGeom>
        </p:spPr>
      </p:pic>
      <p:sp>
        <p:nvSpPr>
          <p:cNvPr id="4" name="TextBox 3"/>
          <p:cNvSpPr txBox="1"/>
          <p:nvPr/>
        </p:nvSpPr>
        <p:spPr>
          <a:xfrm>
            <a:off x="158972" y="4364978"/>
            <a:ext cx="4503313" cy="2308324"/>
          </a:xfrm>
          <a:prstGeom prst="rect">
            <a:avLst/>
          </a:prstGeom>
          <a:noFill/>
        </p:spPr>
        <p:txBody>
          <a:bodyPr wrap="square" rtlCol="0">
            <a:spAutoFit/>
          </a:bodyPr>
          <a:lstStyle/>
          <a:p>
            <a:pPr algn="ctr"/>
            <a:r>
              <a:rPr lang="en-GB" sz="2400" dirty="0" smtClean="0">
                <a:latin typeface="Comic Sans MS" panose="030F0702030302020204" pitchFamily="66" charset="0"/>
              </a:rPr>
              <a:t>Reception talked about what Bullying is and read stories about bullying. You watched Andy and the Odd Socks and then designed your own odd socks. </a:t>
            </a:r>
            <a:endParaRPr lang="en-GB" sz="2400" dirty="0">
              <a:latin typeface="Comic Sans MS" panose="030F0702030302020204" pitchFamily="66" charset="0"/>
            </a:endParaRPr>
          </a:p>
        </p:txBody>
      </p:sp>
      <p:sp>
        <p:nvSpPr>
          <p:cNvPr id="5" name="TextBox 4"/>
          <p:cNvSpPr txBox="1"/>
          <p:nvPr/>
        </p:nvSpPr>
        <p:spPr>
          <a:xfrm>
            <a:off x="8150045" y="4207444"/>
            <a:ext cx="3812147" cy="2862322"/>
          </a:xfrm>
          <a:prstGeom prst="rect">
            <a:avLst/>
          </a:prstGeom>
          <a:noFill/>
        </p:spPr>
        <p:txBody>
          <a:bodyPr wrap="square" rtlCol="0">
            <a:spAutoFit/>
          </a:bodyPr>
          <a:lstStyle/>
          <a:p>
            <a:pPr algn="ctr"/>
            <a:r>
              <a:rPr lang="en-GB" sz="2400" dirty="0" smtClean="0">
                <a:latin typeface="Comic Sans MS" panose="030F0702030302020204" pitchFamily="66" charset="0"/>
              </a:rPr>
              <a:t>They also looked at </a:t>
            </a:r>
            <a:r>
              <a:rPr lang="en-GB" sz="2400" dirty="0" err="1" smtClean="0">
                <a:latin typeface="Comic Sans MS" panose="030F0702030302020204" pitchFamily="66" charset="0"/>
              </a:rPr>
              <a:t>Smartie</a:t>
            </a:r>
            <a:r>
              <a:rPr lang="en-GB" sz="2400" dirty="0" smtClean="0">
                <a:latin typeface="Comic Sans MS" panose="030F0702030302020204" pitchFamily="66" charset="0"/>
              </a:rPr>
              <a:t> </a:t>
            </a:r>
            <a:r>
              <a:rPr lang="en-GB" sz="2400" dirty="0">
                <a:latin typeface="Comic Sans MS" panose="030F0702030302020204" pitchFamily="66" charset="0"/>
              </a:rPr>
              <a:t>the </a:t>
            </a:r>
            <a:r>
              <a:rPr lang="en-GB" sz="2400" dirty="0" smtClean="0">
                <a:latin typeface="Comic Sans MS" panose="030F0702030302020204" pitchFamily="66" charset="0"/>
              </a:rPr>
              <a:t>Penguin and found out about what to </a:t>
            </a:r>
            <a:r>
              <a:rPr lang="en-GB" sz="2400" dirty="0">
                <a:latin typeface="Comic Sans MS" panose="030F0702030302020204" pitchFamily="66" charset="0"/>
              </a:rPr>
              <a:t>do when faced with pop ups and in app purchasing.</a:t>
            </a:r>
            <a:endParaRPr lang="en-GB" sz="2400" dirty="0">
              <a:latin typeface="Comic Sans MS" panose="030F0702030302020204" pitchFamily="66" charset="0"/>
            </a:endParaRPr>
          </a:p>
          <a:p>
            <a:r>
              <a:rPr lang="en-GB" dirty="0"/>
              <a:t/>
            </a:r>
            <a:br>
              <a:rPr lang="en-GB" dirty="0"/>
            </a:br>
            <a:endParaRPr lang="en-GB" dirty="0"/>
          </a:p>
        </p:txBody>
      </p:sp>
      <p:pic>
        <p:nvPicPr>
          <p:cNvPr id="1028" name="Picture 4" descr="Sweep : Greig, Louise, Sarda, Julia: Amazon.co.uk: Boo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295633" y="4052897"/>
            <a:ext cx="2261949" cy="25397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86458" y="1655607"/>
            <a:ext cx="3039414" cy="3046988"/>
          </a:xfrm>
          <a:prstGeom prst="rect">
            <a:avLst/>
          </a:prstGeom>
        </p:spPr>
        <p:txBody>
          <a:bodyPr wrap="square">
            <a:spAutoFit/>
          </a:bodyPr>
          <a:lstStyle/>
          <a:p>
            <a:pPr algn="ctr"/>
            <a:r>
              <a:rPr lang="en-GB" sz="2400" dirty="0">
                <a:latin typeface="Comic Sans MS" panose="030F0702030302020204" pitchFamily="66" charset="0"/>
              </a:rPr>
              <a:t>Nursery children read ‘Sweep’ by Louse </a:t>
            </a:r>
            <a:r>
              <a:rPr lang="en-GB" sz="2400" dirty="0" err="1">
                <a:latin typeface="Comic Sans MS" panose="030F0702030302020204" pitchFamily="66" charset="0"/>
              </a:rPr>
              <a:t>Greig</a:t>
            </a:r>
            <a:r>
              <a:rPr lang="en-GB" sz="2400" dirty="0">
                <a:latin typeface="Comic Sans MS" panose="030F0702030302020204" pitchFamily="66" charset="0"/>
              </a:rPr>
              <a:t>   a book about emotions and how to deal with sadness and anger.</a:t>
            </a:r>
          </a:p>
          <a:p>
            <a:pPr algn="ctr"/>
            <a:r>
              <a:rPr lang="en-GB" sz="2400" dirty="0">
                <a:latin typeface="Comic Sans MS" panose="030F0702030302020204" pitchFamily="66" charset="0"/>
              </a:rPr>
              <a:t/>
            </a:r>
            <a:br>
              <a:rPr lang="en-GB" sz="2400" dirty="0">
                <a:latin typeface="Comic Sans MS" panose="030F0702030302020204" pitchFamily="66" charset="0"/>
              </a:rPr>
            </a:br>
            <a:endParaRPr lang="en-GB" sz="2400" dirty="0"/>
          </a:p>
        </p:txBody>
      </p:sp>
      <p:pic>
        <p:nvPicPr>
          <p:cNvPr id="1030" name="Picture 6" descr="Poster - Smartie the Penguin - Childnet"/>
          <p:cNvPicPr>
            <a:picLocks noChangeAspect="1" noChangeArrowheads="1"/>
          </p:cNvPicPr>
          <p:nvPr/>
        </p:nvPicPr>
        <p:blipFill rotWithShape="1">
          <a:blip r:embed="rId4">
            <a:extLst>
              <a:ext uri="{28A0092B-C50C-407E-A947-70E740481C1C}">
                <a14:useLocalDpi xmlns:a14="http://schemas.microsoft.com/office/drawing/2010/main" val="0"/>
              </a:ext>
            </a:extLst>
          </a:blip>
          <a:srcRect l="241"/>
          <a:stretch/>
        </p:blipFill>
        <p:spPr bwMode="auto">
          <a:xfrm>
            <a:off x="8417818" y="709210"/>
            <a:ext cx="327660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03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600" dirty="0" smtClean="0">
                <a:latin typeface="Comic Sans MS" panose="030F0702030302020204" pitchFamily="66" charset="0"/>
              </a:rPr>
              <a:t>Year 1 </a:t>
            </a:r>
            <a:endParaRPr lang="en-GB" sz="6600" dirty="0">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3190" y="260200"/>
            <a:ext cx="3260296" cy="244522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0681" y="1462023"/>
            <a:ext cx="3315729" cy="2486797"/>
          </a:xfrm>
          <a:prstGeom prst="rect">
            <a:avLst/>
          </a:prstGeom>
        </p:spPr>
      </p:pic>
      <p:sp>
        <p:nvSpPr>
          <p:cNvPr id="3" name="TextBox 2"/>
          <p:cNvSpPr txBox="1"/>
          <p:nvPr/>
        </p:nvSpPr>
        <p:spPr>
          <a:xfrm>
            <a:off x="357504" y="2810347"/>
            <a:ext cx="3739579" cy="1477328"/>
          </a:xfrm>
          <a:prstGeom prst="rect">
            <a:avLst/>
          </a:prstGeom>
          <a:noFill/>
        </p:spPr>
        <p:txBody>
          <a:bodyPr wrap="square" rtlCol="0">
            <a:spAutoFit/>
          </a:bodyPr>
          <a:lstStyle/>
          <a:p>
            <a:pPr algn="ctr"/>
            <a:r>
              <a:rPr lang="en-GB" dirty="0" smtClean="0">
                <a:latin typeface="Comic Sans MS" panose="030F0702030302020204" pitchFamily="66" charset="0"/>
              </a:rPr>
              <a:t>Year 1 identified what bullying is and the types of bullying using scenario cards. We talked about how we could help the children in the pictures. </a:t>
            </a:r>
            <a:endParaRPr lang="en-GB" dirty="0">
              <a:latin typeface="Comic Sans MS" panose="030F0702030302020204" pitchFamily="66" charset="0"/>
            </a:endParaRPr>
          </a:p>
        </p:txBody>
      </p:sp>
      <p:sp>
        <p:nvSpPr>
          <p:cNvPr id="6" name="TextBox 5"/>
          <p:cNvSpPr txBox="1"/>
          <p:nvPr/>
        </p:nvSpPr>
        <p:spPr>
          <a:xfrm>
            <a:off x="2922066" y="4166602"/>
            <a:ext cx="3669957" cy="2585323"/>
          </a:xfrm>
          <a:prstGeom prst="rect">
            <a:avLst/>
          </a:prstGeom>
          <a:noFill/>
        </p:spPr>
        <p:txBody>
          <a:bodyPr wrap="square" rtlCol="0">
            <a:spAutoFit/>
          </a:bodyPr>
          <a:lstStyle/>
          <a:p>
            <a:pPr algn="ctr"/>
            <a:r>
              <a:rPr lang="en-GB" dirty="0" smtClean="0">
                <a:latin typeface="Comic Sans MS" panose="030F0702030302020204" pitchFamily="66" charset="0"/>
              </a:rPr>
              <a:t>Year 1 read the story </a:t>
            </a:r>
            <a:r>
              <a:rPr lang="en-GB" dirty="0" smtClean="0">
                <a:latin typeface="Comic Sans MS" panose="030F0702030302020204" pitchFamily="66" charset="0"/>
              </a:rPr>
              <a:t>‘Tyrannosaurus Drip’ </a:t>
            </a:r>
            <a:r>
              <a:rPr lang="en-GB" dirty="0" smtClean="0">
                <a:latin typeface="Comic Sans MS" panose="030F0702030302020204" pitchFamily="66" charset="0"/>
              </a:rPr>
              <a:t>by Julia Donaldson. We did drama using conscience alley and role play. We talked about all the unkind things the dinosaurs said to Drip. We suggested how we could be kind to Drip through actions and words. </a:t>
            </a:r>
            <a:endParaRPr lang="en-GB" dirty="0">
              <a:latin typeface="Comic Sans MS" panose="030F0702030302020204" pitchFamily="66" charset="0"/>
            </a:endParaRPr>
          </a:p>
        </p:txBody>
      </p:sp>
      <p:pic>
        <p:nvPicPr>
          <p:cNvPr id="2050"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6397" y="4166602"/>
            <a:ext cx="1931601" cy="2496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633494" y="3517976"/>
            <a:ext cx="3548716" cy="2661537"/>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2612" r="2162"/>
          <a:stretch/>
        </p:blipFill>
        <p:spPr>
          <a:xfrm rot="5400000">
            <a:off x="296903" y="4427776"/>
            <a:ext cx="2335427" cy="2055224"/>
          </a:xfrm>
          <a:prstGeom prst="rect">
            <a:avLst/>
          </a:prstGeom>
        </p:spPr>
      </p:pic>
      <p:sp>
        <p:nvSpPr>
          <p:cNvPr id="9" name="TextBox 8"/>
          <p:cNvSpPr txBox="1"/>
          <p:nvPr/>
        </p:nvSpPr>
        <p:spPr>
          <a:xfrm>
            <a:off x="9077083" y="1482811"/>
            <a:ext cx="2434107" cy="1200329"/>
          </a:xfrm>
          <a:prstGeom prst="rect">
            <a:avLst/>
          </a:prstGeom>
          <a:noFill/>
        </p:spPr>
        <p:txBody>
          <a:bodyPr wrap="square" rtlCol="0">
            <a:spAutoFit/>
          </a:bodyPr>
          <a:lstStyle/>
          <a:p>
            <a:pPr algn="ctr"/>
            <a:r>
              <a:rPr lang="en-GB" dirty="0" smtClean="0">
                <a:latin typeface="Comic Sans MS" panose="030F0702030302020204" pitchFamily="66" charset="0"/>
              </a:rPr>
              <a:t>We enjoyed wearing our odd socks and celebrating our differences. </a:t>
            </a:r>
            <a:endParaRPr lang="en-GB" dirty="0">
              <a:latin typeface="Comic Sans MS" panose="030F0702030302020204" pitchFamily="66" charset="0"/>
            </a:endParaRPr>
          </a:p>
        </p:txBody>
      </p:sp>
    </p:spTree>
    <p:extLst>
      <p:ext uri="{BB962C8B-B14F-4D97-AF65-F5344CB8AC3E}">
        <p14:creationId xmlns:p14="http://schemas.microsoft.com/office/powerpoint/2010/main" val="858238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429655"/>
            <a:ext cx="10515600" cy="1325563"/>
          </a:xfrm>
        </p:spPr>
        <p:txBody>
          <a:bodyPr>
            <a:normAutofit/>
          </a:bodyPr>
          <a:lstStyle/>
          <a:p>
            <a:pPr algn="ctr"/>
            <a:r>
              <a:rPr lang="en-GB" sz="6600" dirty="0" smtClean="0">
                <a:latin typeface="Comic Sans MS" panose="030F0702030302020204" pitchFamily="66" charset="0"/>
              </a:rPr>
              <a:t>Year 2 </a:t>
            </a:r>
            <a:endParaRPr lang="en-GB" sz="6600" dirty="0">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874184" y="1031349"/>
            <a:ext cx="4360951" cy="3270712"/>
          </a:xfrm>
        </p:spPr>
      </p:pic>
      <p:sp>
        <p:nvSpPr>
          <p:cNvPr id="5" name="TextBox 4"/>
          <p:cNvSpPr txBox="1"/>
          <p:nvPr/>
        </p:nvSpPr>
        <p:spPr>
          <a:xfrm>
            <a:off x="863910" y="5180253"/>
            <a:ext cx="4381500" cy="1569660"/>
          </a:xfrm>
          <a:prstGeom prst="rect">
            <a:avLst/>
          </a:prstGeom>
          <a:noFill/>
        </p:spPr>
        <p:txBody>
          <a:bodyPr wrap="square" rtlCol="0">
            <a:spAutoFit/>
          </a:bodyPr>
          <a:lstStyle/>
          <a:p>
            <a:pPr algn="ctr"/>
            <a:r>
              <a:rPr lang="en-GB" sz="2400" dirty="0" smtClean="0">
                <a:latin typeface="Comic Sans MS" panose="030F0702030302020204" pitchFamily="66" charset="0"/>
              </a:rPr>
              <a:t>Year 2 talked about how to be kind to others. They discussed what qualities their superhero would have. </a:t>
            </a:r>
            <a:endParaRPr lang="en-GB" sz="2400" dirty="0">
              <a:latin typeface="Comic Sans MS" panose="030F0702030302020204" pitchFamily="66" charset="0"/>
            </a:endParaRPr>
          </a:p>
        </p:txBody>
      </p:sp>
      <p:sp>
        <p:nvSpPr>
          <p:cNvPr id="6" name="Rectangle 5"/>
          <p:cNvSpPr/>
          <p:nvPr/>
        </p:nvSpPr>
        <p:spPr>
          <a:xfrm>
            <a:off x="5740400" y="1755218"/>
            <a:ext cx="6096000" cy="1754326"/>
          </a:xfrm>
          <a:prstGeom prst="rect">
            <a:avLst/>
          </a:prstGeom>
        </p:spPr>
        <p:txBody>
          <a:bodyPr>
            <a:spAutoFit/>
          </a:bodyPr>
          <a:lstStyle/>
          <a:p>
            <a:pPr algn="ctr"/>
            <a:r>
              <a:rPr lang="en-GB" sz="2400" dirty="0" smtClean="0">
                <a:solidFill>
                  <a:srgbClr val="000000"/>
                </a:solidFill>
                <a:latin typeface="Comic Sans MS" panose="030F0702030302020204" pitchFamily="66" charset="0"/>
              </a:rPr>
              <a:t>Year 2 </a:t>
            </a:r>
            <a:r>
              <a:rPr lang="en-GB" sz="2400" dirty="0" smtClean="0">
                <a:solidFill>
                  <a:srgbClr val="000000"/>
                </a:solidFill>
                <a:latin typeface="Comic Sans MS" panose="030F0702030302020204" pitchFamily="66" charset="0"/>
              </a:rPr>
              <a:t>read the story</a:t>
            </a:r>
            <a:r>
              <a:rPr lang="en-GB" sz="2400" dirty="0" smtClean="0">
                <a:solidFill>
                  <a:srgbClr val="000000"/>
                </a:solidFill>
                <a:latin typeface="Comic Sans MS" panose="030F0702030302020204" pitchFamily="66" charset="0"/>
              </a:rPr>
              <a:t> ‘Newspaper </a:t>
            </a:r>
            <a:r>
              <a:rPr lang="en-GB" sz="2400" dirty="0">
                <a:solidFill>
                  <a:srgbClr val="000000"/>
                </a:solidFill>
                <a:latin typeface="Comic Sans MS" panose="030F0702030302020204" pitchFamily="66" charset="0"/>
              </a:rPr>
              <a:t>boy and </a:t>
            </a:r>
            <a:r>
              <a:rPr lang="en-GB" sz="2400" dirty="0">
                <a:solidFill>
                  <a:srgbClr val="000000"/>
                </a:solidFill>
                <a:latin typeface="Comic Sans MS" panose="030F0702030302020204" pitchFamily="66" charset="0"/>
              </a:rPr>
              <a:t>O</a:t>
            </a:r>
            <a:r>
              <a:rPr lang="en-GB" sz="2400" dirty="0" smtClean="0">
                <a:solidFill>
                  <a:srgbClr val="000000"/>
                </a:solidFill>
                <a:latin typeface="Comic Sans MS" panose="030F0702030302020204" pitchFamily="66" charset="0"/>
              </a:rPr>
              <a:t>rigami girl’ </a:t>
            </a:r>
            <a:r>
              <a:rPr lang="en-GB" sz="2400" dirty="0">
                <a:solidFill>
                  <a:srgbClr val="000000"/>
                </a:solidFill>
                <a:latin typeface="Comic Sans MS" panose="030F0702030302020204" pitchFamily="66" charset="0"/>
              </a:rPr>
              <a:t>by Michael Foreman </a:t>
            </a:r>
            <a:endParaRPr lang="en-GB" sz="2400" dirty="0">
              <a:latin typeface="Comic Sans MS" panose="030F0702030302020204" pitchFamily="66" charset="0"/>
            </a:endParaRPr>
          </a:p>
          <a:p>
            <a:pPr algn="ctr"/>
            <a:r>
              <a:rPr lang="en-GB" sz="2400" dirty="0" smtClean="0">
                <a:solidFill>
                  <a:srgbClr val="000000"/>
                </a:solidFill>
                <a:latin typeface="Comic Sans MS" panose="030F0702030302020204" pitchFamily="66" charset="0"/>
              </a:rPr>
              <a:t>A story of </a:t>
            </a:r>
            <a:r>
              <a:rPr lang="en-GB" sz="2400" dirty="0">
                <a:solidFill>
                  <a:srgbClr val="000000"/>
                </a:solidFill>
                <a:latin typeface="Comic Sans MS" panose="030F0702030302020204" pitchFamily="66" charset="0"/>
              </a:rPr>
              <a:t>how to deal with a </a:t>
            </a:r>
            <a:r>
              <a:rPr lang="en-GB" sz="2400" dirty="0" smtClean="0">
                <a:solidFill>
                  <a:srgbClr val="000000"/>
                </a:solidFill>
                <a:latin typeface="Comic Sans MS" panose="030F0702030302020204" pitchFamily="66" charset="0"/>
              </a:rPr>
              <a:t>bully.</a:t>
            </a:r>
            <a:r>
              <a:rPr lang="en-GB" sz="2400" dirty="0">
                <a:solidFill>
                  <a:srgbClr val="000000"/>
                </a:solidFill>
                <a:latin typeface="Comic Sans MS" panose="030F0702030302020204" pitchFamily="66" charset="0"/>
              </a:rPr>
              <a:t> </a:t>
            </a:r>
            <a:endParaRPr lang="en-GB" sz="2400" dirty="0">
              <a:latin typeface="Comic Sans MS" panose="030F0702030302020204" pitchFamily="66" charset="0"/>
            </a:endParaRPr>
          </a:p>
          <a:p>
            <a:r>
              <a:rPr lang="en-GB" dirty="0"/>
              <a:t/>
            </a:r>
            <a:br>
              <a:rPr lang="en-GB" dirty="0"/>
            </a:br>
            <a:endParaRPr lang="en-GB" dirty="0"/>
          </a:p>
        </p:txBody>
      </p:sp>
      <p:pic>
        <p:nvPicPr>
          <p:cNvPr id="1026" name="Picture 2" descr="Newspaper Boy and Origami Girl - Paperback NEW Michael Foreman 2013-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814" y="3080781"/>
            <a:ext cx="3457575"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00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600" dirty="0" smtClean="0">
                <a:latin typeface="Comic Sans MS" panose="030F0702030302020204" pitchFamily="66" charset="0"/>
              </a:rPr>
              <a:t>Year 3 </a:t>
            </a:r>
            <a:endParaRPr lang="en-GB" sz="6600" dirty="0">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7961" y="501840"/>
            <a:ext cx="3170260" cy="2377695"/>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574" r="4412"/>
          <a:stretch/>
        </p:blipFill>
        <p:spPr>
          <a:xfrm rot="5400000">
            <a:off x="8160030" y="604384"/>
            <a:ext cx="3039418" cy="25609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8685" y="3626945"/>
            <a:ext cx="3571882" cy="2672366"/>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9815"/>
          <a:stretch/>
        </p:blipFill>
        <p:spPr>
          <a:xfrm>
            <a:off x="1319755" y="3626945"/>
            <a:ext cx="5076931" cy="2945128"/>
          </a:xfrm>
          <a:prstGeom prst="rect">
            <a:avLst/>
          </a:prstGeom>
        </p:spPr>
      </p:pic>
      <p:sp>
        <p:nvSpPr>
          <p:cNvPr id="8" name="TextBox 7"/>
          <p:cNvSpPr txBox="1"/>
          <p:nvPr/>
        </p:nvSpPr>
        <p:spPr>
          <a:xfrm>
            <a:off x="4270248" y="1342206"/>
            <a:ext cx="3717013" cy="2308324"/>
          </a:xfrm>
          <a:prstGeom prst="rect">
            <a:avLst/>
          </a:prstGeom>
          <a:noFill/>
        </p:spPr>
        <p:txBody>
          <a:bodyPr wrap="square" rtlCol="0">
            <a:spAutoFit/>
          </a:bodyPr>
          <a:lstStyle/>
          <a:p>
            <a:pPr algn="ctr"/>
            <a:r>
              <a:rPr lang="en-GB" sz="2400" dirty="0" smtClean="0">
                <a:latin typeface="Comic Sans MS" panose="030F0702030302020204" pitchFamily="66" charset="0"/>
              </a:rPr>
              <a:t>Year 3 wore and designed Odd socks. They also talked about ‘One Kind Word’ and came up with their own suggestions to use. </a:t>
            </a:r>
            <a:endParaRPr lang="en-GB" sz="2400" dirty="0">
              <a:latin typeface="Comic Sans MS" panose="030F0702030302020204" pitchFamily="66" charset="0"/>
            </a:endParaRPr>
          </a:p>
        </p:txBody>
      </p:sp>
    </p:spTree>
    <p:extLst>
      <p:ext uri="{BB962C8B-B14F-4D97-AF65-F5344CB8AC3E}">
        <p14:creationId xmlns:p14="http://schemas.microsoft.com/office/powerpoint/2010/main" val="1148130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41"/>
            <a:ext cx="10515600" cy="1325563"/>
          </a:xfrm>
        </p:spPr>
        <p:txBody>
          <a:bodyPr>
            <a:normAutofit/>
          </a:bodyPr>
          <a:lstStyle/>
          <a:p>
            <a:pPr algn="ctr"/>
            <a:r>
              <a:rPr lang="en-GB" sz="6600" dirty="0" smtClean="0">
                <a:latin typeface="Comic Sans MS" panose="030F0702030302020204" pitchFamily="66" charset="0"/>
              </a:rPr>
              <a:t>Year 4 </a:t>
            </a:r>
            <a:endParaRPr lang="en-GB" sz="6600" dirty="0">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25073" y="2947331"/>
            <a:ext cx="3520260" cy="3520260"/>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908" t="20724"/>
          <a:stretch/>
        </p:blipFill>
        <p:spPr>
          <a:xfrm>
            <a:off x="8185498" y="519407"/>
            <a:ext cx="3559835" cy="2273642"/>
          </a:xfrm>
          <a:prstGeom prst="rect">
            <a:avLst/>
          </a:prstGeom>
        </p:spPr>
      </p:pic>
      <p:sp>
        <p:nvSpPr>
          <p:cNvPr id="6" name="TextBox 5"/>
          <p:cNvSpPr txBox="1"/>
          <p:nvPr/>
        </p:nvSpPr>
        <p:spPr>
          <a:xfrm>
            <a:off x="-51495" y="4707461"/>
            <a:ext cx="4241800" cy="1446550"/>
          </a:xfrm>
          <a:prstGeom prst="rect">
            <a:avLst/>
          </a:prstGeom>
          <a:noFill/>
        </p:spPr>
        <p:txBody>
          <a:bodyPr wrap="square" rtlCol="0">
            <a:spAutoFit/>
          </a:bodyPr>
          <a:lstStyle/>
          <a:p>
            <a:pPr algn="ctr"/>
            <a:r>
              <a:rPr lang="en-GB" sz="2200" dirty="0" smtClean="0">
                <a:latin typeface="Comic Sans MS" panose="030F0702030302020204" pitchFamily="66" charset="0"/>
              </a:rPr>
              <a:t>They </a:t>
            </a:r>
            <a:r>
              <a:rPr lang="en-GB" sz="2200" dirty="0" smtClean="0">
                <a:latin typeface="Comic Sans MS" panose="030F0702030302020204" pitchFamily="66" charset="0"/>
              </a:rPr>
              <a:t>used the story book creator app to create their own anti-bullying story based on the short film Wing. </a:t>
            </a:r>
            <a:endParaRPr lang="en-GB" sz="2200" dirty="0">
              <a:latin typeface="Comic Sans MS" panose="030F0702030302020204" pitchFamily="66" charset="0"/>
            </a:endParaRPr>
          </a:p>
        </p:txBody>
      </p:sp>
      <p:pic>
        <p:nvPicPr>
          <p:cNvPr id="1028" name="Picture 4" descr="The Thinking Shed - THE LITERACY SH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667" y="1170311"/>
            <a:ext cx="3245476" cy="32454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67200" y="1170311"/>
            <a:ext cx="3657600" cy="1938992"/>
          </a:xfrm>
          <a:prstGeom prst="rect">
            <a:avLst/>
          </a:prstGeom>
          <a:noFill/>
        </p:spPr>
        <p:txBody>
          <a:bodyPr wrap="square" rtlCol="0">
            <a:spAutoFit/>
          </a:bodyPr>
          <a:lstStyle/>
          <a:p>
            <a:pPr algn="ctr"/>
            <a:r>
              <a:rPr lang="en-GB" sz="2000" dirty="0" smtClean="0">
                <a:latin typeface="Comic Sans MS" panose="030F0702030302020204" pitchFamily="66" charset="0"/>
              </a:rPr>
              <a:t>As part of online bullying Year 4 watched a video about </a:t>
            </a:r>
            <a:r>
              <a:rPr lang="en-GB" sz="2000" dirty="0" err="1" smtClean="0">
                <a:latin typeface="Comic Sans MS" panose="030F0702030302020204" pitchFamily="66" charset="0"/>
              </a:rPr>
              <a:t>Nadiya</a:t>
            </a:r>
            <a:r>
              <a:rPr lang="en-GB" sz="2000" dirty="0" smtClean="0">
                <a:latin typeface="Comic Sans MS" panose="030F0702030302020204" pitchFamily="66" charset="0"/>
              </a:rPr>
              <a:t>, who was being bullied online. The children all emailed </a:t>
            </a:r>
            <a:r>
              <a:rPr lang="en-GB" sz="2000" dirty="0" err="1" smtClean="0">
                <a:latin typeface="Comic Sans MS" panose="030F0702030302020204" pitchFamily="66" charset="0"/>
              </a:rPr>
              <a:t>Nadiya</a:t>
            </a:r>
            <a:r>
              <a:rPr lang="en-GB" sz="2000" dirty="0" smtClean="0">
                <a:latin typeface="Comic Sans MS" panose="030F0702030302020204" pitchFamily="66" charset="0"/>
              </a:rPr>
              <a:t> some advice. Here is an example; </a:t>
            </a:r>
            <a:endParaRPr lang="en-GB" sz="2000" dirty="0">
              <a:latin typeface="Comic Sans MS" panose="030F0702030302020204" pitchFamily="66" charset="0"/>
            </a:endParaRPr>
          </a:p>
        </p:txBody>
      </p:sp>
      <p:sp>
        <p:nvSpPr>
          <p:cNvPr id="7" name="TextBox 6"/>
          <p:cNvSpPr txBox="1"/>
          <p:nvPr/>
        </p:nvSpPr>
        <p:spPr>
          <a:xfrm>
            <a:off x="4190306" y="3208854"/>
            <a:ext cx="3995192" cy="3662541"/>
          </a:xfrm>
          <a:prstGeom prst="rect">
            <a:avLst/>
          </a:prstGeom>
          <a:noFill/>
        </p:spPr>
        <p:txBody>
          <a:bodyPr wrap="square" rtlCol="0">
            <a:spAutoFit/>
          </a:bodyPr>
          <a:lstStyle/>
          <a:p>
            <a:r>
              <a:rPr lang="en-GB" sz="1400" dirty="0">
                <a:solidFill>
                  <a:srgbClr val="7030A0"/>
                </a:solidFill>
                <a:latin typeface="Comic Sans MS" panose="030F0702030302020204" pitchFamily="66" charset="0"/>
              </a:rPr>
              <a:t>Hi </a:t>
            </a:r>
            <a:r>
              <a:rPr lang="en-GB" sz="1400" dirty="0" err="1" smtClean="0">
                <a:solidFill>
                  <a:srgbClr val="7030A0"/>
                </a:solidFill>
                <a:latin typeface="Comic Sans MS" panose="030F0702030302020204" pitchFamily="66" charset="0"/>
              </a:rPr>
              <a:t>Nadiya</a:t>
            </a:r>
            <a:r>
              <a:rPr lang="en-GB" sz="1400" dirty="0" smtClean="0">
                <a:solidFill>
                  <a:srgbClr val="7030A0"/>
                </a:solidFill>
                <a:latin typeface="Comic Sans MS" panose="030F0702030302020204" pitchFamily="66" charset="0"/>
              </a:rPr>
              <a:t>,</a:t>
            </a:r>
            <a:r>
              <a:rPr lang="en-GB" sz="1400" dirty="0">
                <a:solidFill>
                  <a:srgbClr val="7030A0"/>
                </a:solidFill>
                <a:latin typeface="Comic Sans MS" panose="030F0702030302020204" pitchFamily="66" charset="0"/>
              </a:rPr>
              <a:t> sorry to hear that people are being mean to you but we may have a solution for your problem</a:t>
            </a:r>
            <a:r>
              <a:rPr lang="en-GB" sz="1400" dirty="0" smtClean="0">
                <a:solidFill>
                  <a:srgbClr val="7030A0"/>
                </a:solidFill>
                <a:latin typeface="Comic Sans MS" panose="030F0702030302020204" pitchFamily="66" charset="0"/>
              </a:rPr>
              <a:t>. I </a:t>
            </a:r>
            <a:r>
              <a:rPr lang="en-GB" sz="1400" dirty="0">
                <a:solidFill>
                  <a:srgbClr val="7030A0"/>
                </a:solidFill>
                <a:latin typeface="Comic Sans MS" panose="030F0702030302020204" pitchFamily="66" charset="0"/>
              </a:rPr>
              <a:t>suggest  you should tell your parents and teachers they will </a:t>
            </a:r>
            <a:r>
              <a:rPr lang="en-GB" sz="1400" dirty="0" smtClean="0">
                <a:solidFill>
                  <a:srgbClr val="7030A0"/>
                </a:solidFill>
                <a:latin typeface="Comic Sans MS" panose="030F0702030302020204" pitchFamily="66" charset="0"/>
              </a:rPr>
              <a:t>understand Don't </a:t>
            </a:r>
            <a:r>
              <a:rPr lang="en-GB" sz="1400" dirty="0">
                <a:solidFill>
                  <a:srgbClr val="7030A0"/>
                </a:solidFill>
                <a:latin typeface="Comic Sans MS" panose="030F0702030302020204" pitchFamily="66" charset="0"/>
              </a:rPr>
              <a:t>be worried</a:t>
            </a:r>
            <a:r>
              <a:rPr lang="en-GB" sz="1400" dirty="0" smtClean="0">
                <a:solidFill>
                  <a:srgbClr val="7030A0"/>
                </a:solidFill>
                <a:latin typeface="Comic Sans MS" panose="030F0702030302020204" pitchFamily="66" charset="0"/>
              </a:rPr>
              <a:t>. First </a:t>
            </a:r>
            <a:r>
              <a:rPr lang="en-GB" sz="1400" dirty="0">
                <a:solidFill>
                  <a:srgbClr val="7030A0"/>
                </a:solidFill>
                <a:latin typeface="Comic Sans MS" panose="030F0702030302020204" pitchFamily="66" charset="0"/>
              </a:rPr>
              <a:t>of all block the online chat and join some school clubs</a:t>
            </a:r>
            <a:r>
              <a:rPr lang="en-GB" sz="1400" dirty="0" smtClean="0">
                <a:solidFill>
                  <a:srgbClr val="7030A0"/>
                </a:solidFill>
                <a:latin typeface="Comic Sans MS" panose="030F0702030302020204" pitchFamily="66" charset="0"/>
              </a:rPr>
              <a:t>. Don't </a:t>
            </a:r>
            <a:r>
              <a:rPr lang="en-GB" sz="1400" dirty="0">
                <a:solidFill>
                  <a:srgbClr val="7030A0"/>
                </a:solidFill>
                <a:latin typeface="Comic Sans MS" panose="030F0702030302020204" pitchFamily="66" charset="0"/>
              </a:rPr>
              <a:t>listen to </a:t>
            </a:r>
            <a:r>
              <a:rPr lang="en-GB" sz="1400" dirty="0" smtClean="0">
                <a:solidFill>
                  <a:srgbClr val="7030A0"/>
                </a:solidFill>
                <a:latin typeface="Comic Sans MS" panose="030F0702030302020204" pitchFamily="66" charset="0"/>
              </a:rPr>
              <a:t>them</a:t>
            </a:r>
            <a:r>
              <a:rPr lang="en-GB" sz="1400" dirty="0">
                <a:solidFill>
                  <a:srgbClr val="7030A0"/>
                </a:solidFill>
                <a:latin typeface="Comic Sans MS" panose="030F0702030302020204" pitchFamily="66" charset="0"/>
              </a:rPr>
              <a:t>.</a:t>
            </a:r>
            <a:r>
              <a:rPr lang="en-GB" sz="1400" dirty="0" smtClean="0">
                <a:solidFill>
                  <a:srgbClr val="7030A0"/>
                </a:solidFill>
                <a:latin typeface="Comic Sans MS" panose="030F0702030302020204" pitchFamily="66" charset="0"/>
              </a:rPr>
              <a:t> You </a:t>
            </a:r>
            <a:r>
              <a:rPr lang="en-GB" sz="1400" dirty="0">
                <a:solidFill>
                  <a:srgbClr val="7030A0"/>
                </a:solidFill>
                <a:latin typeface="Comic Sans MS" panose="030F0702030302020204" pitchFamily="66" charset="0"/>
              </a:rPr>
              <a:t>should try making friends at school and at different clubs</a:t>
            </a:r>
            <a:r>
              <a:rPr lang="en-GB" sz="1400" dirty="0" smtClean="0">
                <a:solidFill>
                  <a:srgbClr val="7030A0"/>
                </a:solidFill>
                <a:latin typeface="Comic Sans MS" panose="030F0702030302020204" pitchFamily="66" charset="0"/>
              </a:rPr>
              <a:t>. Just </a:t>
            </a:r>
            <a:r>
              <a:rPr lang="en-GB" sz="1400" dirty="0">
                <a:solidFill>
                  <a:srgbClr val="7030A0"/>
                </a:solidFill>
                <a:latin typeface="Comic Sans MS" panose="030F0702030302020204" pitchFamily="66" charset="0"/>
              </a:rPr>
              <a:t>because you are from a different country you are not worse from every one you are you</a:t>
            </a:r>
            <a:r>
              <a:rPr lang="en-GB" sz="1400" dirty="0" smtClean="0">
                <a:solidFill>
                  <a:srgbClr val="7030A0"/>
                </a:solidFill>
                <a:latin typeface="Comic Sans MS" panose="030F0702030302020204" pitchFamily="66" charset="0"/>
              </a:rPr>
              <a:t>. Just</a:t>
            </a:r>
            <a:r>
              <a:rPr lang="en-GB" sz="1400" dirty="0">
                <a:solidFill>
                  <a:srgbClr val="7030A0"/>
                </a:solidFill>
                <a:latin typeface="Comic Sans MS" panose="030F0702030302020204" pitchFamily="66" charset="0"/>
              </a:rPr>
              <a:t> </a:t>
            </a:r>
            <a:r>
              <a:rPr lang="en-GB" sz="1400" dirty="0" smtClean="0">
                <a:solidFill>
                  <a:srgbClr val="7030A0"/>
                </a:solidFill>
                <a:latin typeface="Comic Sans MS" panose="030F0702030302020204" pitchFamily="66" charset="0"/>
              </a:rPr>
              <a:t>because</a:t>
            </a:r>
            <a:r>
              <a:rPr lang="en-GB" sz="1400" dirty="0">
                <a:solidFill>
                  <a:srgbClr val="7030A0"/>
                </a:solidFill>
                <a:latin typeface="Comic Sans MS" panose="030F0702030302020204" pitchFamily="66" charset="0"/>
              </a:rPr>
              <a:t> </a:t>
            </a:r>
            <a:r>
              <a:rPr lang="en-GB" sz="1400" dirty="0" smtClean="0">
                <a:solidFill>
                  <a:srgbClr val="7030A0"/>
                </a:solidFill>
                <a:latin typeface="Comic Sans MS" panose="030F0702030302020204" pitchFamily="66" charset="0"/>
              </a:rPr>
              <a:t>people</a:t>
            </a:r>
            <a:r>
              <a:rPr lang="en-GB" sz="1400" dirty="0">
                <a:solidFill>
                  <a:srgbClr val="7030A0"/>
                </a:solidFill>
                <a:latin typeface="Comic Sans MS" panose="030F0702030302020204" pitchFamily="66" charset="0"/>
              </a:rPr>
              <a:t> say bad things about you they are not true.</a:t>
            </a:r>
          </a:p>
          <a:p>
            <a:endParaRPr lang="en-GB" sz="1400" dirty="0">
              <a:solidFill>
                <a:srgbClr val="7030A0"/>
              </a:solidFill>
              <a:latin typeface="Comic Sans MS" panose="030F0702030302020204" pitchFamily="66" charset="0"/>
            </a:endParaRPr>
          </a:p>
          <a:p>
            <a:r>
              <a:rPr lang="en-GB" sz="1400" dirty="0">
                <a:solidFill>
                  <a:srgbClr val="7030A0"/>
                </a:solidFill>
                <a:latin typeface="Comic Sans MS" panose="030F0702030302020204" pitchFamily="66" charset="0"/>
              </a:rPr>
              <a:t>from Heidi and Olivia </a:t>
            </a:r>
          </a:p>
          <a:p>
            <a:r>
              <a:rPr lang="en-GB" dirty="0"/>
              <a:t/>
            </a:r>
            <a:br>
              <a:rPr lang="en-GB" dirty="0"/>
            </a:br>
            <a:endParaRPr lang="en-GB" dirty="0"/>
          </a:p>
        </p:txBody>
      </p:sp>
    </p:spTree>
    <p:extLst>
      <p:ext uri="{BB962C8B-B14F-4D97-AF65-F5344CB8AC3E}">
        <p14:creationId xmlns:p14="http://schemas.microsoft.com/office/powerpoint/2010/main" val="1420136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600" dirty="0" smtClean="0">
                <a:latin typeface="Comic Sans MS" panose="030F0702030302020204" pitchFamily="66" charset="0"/>
              </a:rPr>
              <a:t>Year 5 </a:t>
            </a:r>
            <a:endParaRPr lang="en-GB" sz="6600" dirty="0">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56835" y="1027906"/>
            <a:ext cx="3653368" cy="2740026"/>
          </a:xfrm>
        </p:spPr>
      </p:pic>
      <p:sp>
        <p:nvSpPr>
          <p:cNvPr id="5" name="TextBox 4"/>
          <p:cNvSpPr txBox="1"/>
          <p:nvPr/>
        </p:nvSpPr>
        <p:spPr>
          <a:xfrm>
            <a:off x="581797" y="519906"/>
            <a:ext cx="2965622" cy="2308324"/>
          </a:xfrm>
          <a:prstGeom prst="rect">
            <a:avLst/>
          </a:prstGeom>
          <a:noFill/>
        </p:spPr>
        <p:txBody>
          <a:bodyPr wrap="square" rtlCol="0">
            <a:spAutoFit/>
          </a:bodyPr>
          <a:lstStyle/>
          <a:p>
            <a:pPr algn="ctr"/>
            <a:r>
              <a:rPr lang="en-GB" sz="2400" dirty="0" smtClean="0">
                <a:latin typeface="Comic Sans MS" panose="030F0702030302020204" pitchFamily="66" charset="0"/>
              </a:rPr>
              <a:t>Year 5 designed odd socks. They discussed kind words </a:t>
            </a:r>
            <a:r>
              <a:rPr lang="en-GB" sz="2400" dirty="0" smtClean="0">
                <a:latin typeface="Comic Sans MS" panose="030F0702030302020204" pitchFamily="66" charset="0"/>
              </a:rPr>
              <a:t>they could use and made posters. </a:t>
            </a:r>
            <a:endParaRPr lang="en-GB" sz="2400" dirty="0">
              <a:latin typeface="Comic Sans MS" panose="030F0702030302020204" pitchFamily="66"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0370" b="2222"/>
          <a:stretch/>
        </p:blipFill>
        <p:spPr>
          <a:xfrm>
            <a:off x="801927" y="2983011"/>
            <a:ext cx="5490984" cy="3599646"/>
          </a:xfrm>
          <a:prstGeom prst="rect">
            <a:avLst/>
          </a:prstGeom>
        </p:spPr>
      </p:pic>
      <p:sp>
        <p:nvSpPr>
          <p:cNvPr id="3" name="TextBox 2"/>
          <p:cNvSpPr txBox="1"/>
          <p:nvPr/>
        </p:nvSpPr>
        <p:spPr>
          <a:xfrm>
            <a:off x="6890197" y="4468969"/>
            <a:ext cx="3168203" cy="1569660"/>
          </a:xfrm>
          <a:prstGeom prst="rect">
            <a:avLst/>
          </a:prstGeom>
          <a:noFill/>
        </p:spPr>
        <p:txBody>
          <a:bodyPr wrap="square" rtlCol="0">
            <a:spAutoFit/>
          </a:bodyPr>
          <a:lstStyle/>
          <a:p>
            <a:pPr algn="ctr"/>
            <a:r>
              <a:rPr lang="en-GB" sz="2400" dirty="0" smtClean="0">
                <a:latin typeface="Comic Sans MS" panose="030F0702030302020204" pitchFamily="66" charset="0"/>
              </a:rPr>
              <a:t>They did thought showers about how to show kindness to others. </a:t>
            </a:r>
            <a:endParaRPr lang="en-GB" sz="2400" dirty="0">
              <a:latin typeface="Comic Sans MS" panose="030F0702030302020204" pitchFamily="66" charset="0"/>
            </a:endParaRPr>
          </a:p>
        </p:txBody>
      </p:sp>
    </p:spTree>
    <p:extLst>
      <p:ext uri="{BB962C8B-B14F-4D97-AF65-F5344CB8AC3E}">
        <p14:creationId xmlns:p14="http://schemas.microsoft.com/office/powerpoint/2010/main" val="695997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600" dirty="0" smtClean="0">
                <a:latin typeface="Comic Sans MS" panose="030F0702030302020204" pitchFamily="66" charset="0"/>
              </a:rPr>
              <a:t>Year 6</a:t>
            </a:r>
            <a:endParaRPr lang="en-GB" sz="6600" dirty="0">
              <a:latin typeface="Comic Sans MS" panose="030F0702030302020204" pitchFamily="66"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858"/>
          <a:stretch/>
        </p:blipFill>
        <p:spPr>
          <a:xfrm>
            <a:off x="1111064" y="1486433"/>
            <a:ext cx="9372600" cy="2597416"/>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8764162" y="3915114"/>
            <a:ext cx="3137545" cy="2353158"/>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79117" y="3935412"/>
            <a:ext cx="3114348" cy="2335761"/>
          </a:xfrm>
          <a:prstGeom prst="rect">
            <a:avLst/>
          </a:prstGeom>
        </p:spPr>
      </p:pic>
      <p:sp>
        <p:nvSpPr>
          <p:cNvPr id="3" name="Rectangle 2"/>
          <p:cNvSpPr/>
          <p:nvPr/>
        </p:nvSpPr>
        <p:spPr>
          <a:xfrm>
            <a:off x="2907070" y="4743492"/>
            <a:ext cx="6096000" cy="1569660"/>
          </a:xfrm>
          <a:prstGeom prst="rect">
            <a:avLst/>
          </a:prstGeom>
        </p:spPr>
        <p:txBody>
          <a:bodyPr>
            <a:spAutoFit/>
          </a:bodyPr>
          <a:lstStyle/>
          <a:p>
            <a:pPr algn="ctr"/>
            <a:r>
              <a:rPr lang="en-GB" sz="2400" dirty="0">
                <a:latin typeface="Comic Sans MS" panose="030F0702030302020204" pitchFamily="66" charset="0"/>
              </a:rPr>
              <a:t>Year </a:t>
            </a:r>
            <a:r>
              <a:rPr lang="en-GB" sz="2400" dirty="0" smtClean="0">
                <a:latin typeface="Comic Sans MS" panose="030F0702030302020204" pitchFamily="66" charset="0"/>
              </a:rPr>
              <a:t>6 </a:t>
            </a:r>
            <a:r>
              <a:rPr lang="en-GB" sz="2400" dirty="0">
                <a:latin typeface="Comic Sans MS" panose="030F0702030302020204" pitchFamily="66" charset="0"/>
              </a:rPr>
              <a:t>wore and designed Odd socks. They also talked about ‘One Kind Word’ </a:t>
            </a:r>
            <a:r>
              <a:rPr lang="en-GB" sz="2400" dirty="0" smtClean="0">
                <a:latin typeface="Comic Sans MS" panose="030F0702030302020204" pitchFamily="66" charset="0"/>
              </a:rPr>
              <a:t>and discussed how to be kind through actions and words. </a:t>
            </a:r>
            <a:endParaRPr lang="en-GB" sz="2400" dirty="0">
              <a:latin typeface="Comic Sans MS" panose="030F0702030302020204" pitchFamily="66" charset="0"/>
            </a:endParaRPr>
          </a:p>
        </p:txBody>
      </p:sp>
    </p:spTree>
    <p:extLst>
      <p:ext uri="{BB962C8B-B14F-4D97-AF65-F5344CB8AC3E}">
        <p14:creationId xmlns:p14="http://schemas.microsoft.com/office/powerpoint/2010/main" val="892650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356</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Anti-Bullying week  15th-19th November 2021 </vt:lpstr>
      <vt:lpstr>EYFS</vt:lpstr>
      <vt:lpstr>Year 1 </vt:lpstr>
      <vt:lpstr>Year 2 </vt:lpstr>
      <vt:lpstr>Year 3 </vt:lpstr>
      <vt:lpstr>Year 4 </vt:lpstr>
      <vt:lpstr>Year 5 </vt:lpstr>
      <vt:lpstr>Year 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Anti-Bullying week  15th-19th November 2021</dc:title>
  <dc:creator>TAIT, Fiona</dc:creator>
  <cp:lastModifiedBy>Staff</cp:lastModifiedBy>
  <cp:revision>18</cp:revision>
  <dcterms:created xsi:type="dcterms:W3CDTF">2021-11-15T16:21:52Z</dcterms:created>
  <dcterms:modified xsi:type="dcterms:W3CDTF">2021-11-18T13:34:14Z</dcterms:modified>
</cp:coreProperties>
</file>